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ink/ink3.xml" ContentType="application/inkml+xml"/>
  <Override PartName="/ppt/notesSlides/notesSlide14.xml" ContentType="application/vnd.openxmlformats-officedocument.presentationml.notesSlide+xml"/>
  <Override PartName="/ppt/ink/ink4.xml" ContentType="application/inkml+xml"/>
  <Override PartName="/ppt/notesSlides/notesSlide15.xml" ContentType="application/vnd.openxmlformats-officedocument.presentationml.notesSlide+xml"/>
  <Override PartName="/ppt/ink/ink5.xml" ContentType="application/inkml+xml"/>
  <Override PartName="/ppt/notesSlides/notesSlide16.xml" ContentType="application/vnd.openxmlformats-officedocument.presentationml.notesSlide+xml"/>
  <Override PartName="/ppt/ink/ink6.xml" ContentType="application/inkml+xml"/>
  <Override PartName="/ppt/notesSlides/notesSlide17.xml" ContentType="application/vnd.openxmlformats-officedocument.presentationml.notesSlide+xml"/>
  <Override PartName="/ppt/ink/ink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37"/>
  </p:notesMasterIdLst>
  <p:sldIdLst>
    <p:sldId id="256" r:id="rId2"/>
    <p:sldId id="258" r:id="rId3"/>
    <p:sldId id="261" r:id="rId4"/>
    <p:sldId id="340" r:id="rId5"/>
    <p:sldId id="341" r:id="rId6"/>
    <p:sldId id="335" r:id="rId7"/>
    <p:sldId id="343" r:id="rId8"/>
    <p:sldId id="344" r:id="rId9"/>
    <p:sldId id="336" r:id="rId10"/>
    <p:sldId id="345" r:id="rId11"/>
    <p:sldId id="346" r:id="rId12"/>
    <p:sldId id="367" r:id="rId13"/>
    <p:sldId id="363" r:id="rId14"/>
    <p:sldId id="365" r:id="rId15"/>
    <p:sldId id="381" r:id="rId16"/>
    <p:sldId id="368" r:id="rId17"/>
    <p:sldId id="366" r:id="rId18"/>
    <p:sldId id="337" r:id="rId19"/>
    <p:sldId id="348" r:id="rId20"/>
    <p:sldId id="349" r:id="rId21"/>
    <p:sldId id="352" r:id="rId22"/>
    <p:sldId id="351" r:id="rId23"/>
    <p:sldId id="354" r:id="rId24"/>
    <p:sldId id="355" r:id="rId25"/>
    <p:sldId id="338" r:id="rId26"/>
    <p:sldId id="374" r:id="rId27"/>
    <p:sldId id="358" r:id="rId28"/>
    <p:sldId id="359" r:id="rId29"/>
    <p:sldId id="378" r:id="rId30"/>
    <p:sldId id="379" r:id="rId31"/>
    <p:sldId id="380" r:id="rId32"/>
    <p:sldId id="339" r:id="rId33"/>
    <p:sldId id="347" r:id="rId34"/>
    <p:sldId id="373" r:id="rId35"/>
    <p:sldId id="263" r:id="rId36"/>
  </p:sldIdLst>
  <p:sldSz cx="9144000" cy="5143500" type="screen16x9"/>
  <p:notesSz cx="6858000" cy="9144000"/>
  <p:embeddedFontLst>
    <p:embeddedFont>
      <p:font typeface="함초롬돋움" panose="020F0502020204030204" pitchFamily="34" charset="0"/>
      <p:regular r:id="rId38"/>
      <p:bold r:id="rId39"/>
      <p:italic r:id="rId40"/>
      <p:boldItalic r:id="rId41"/>
    </p:embeddedFont>
    <p:embeddedFont>
      <p:font typeface="Exo 2" panose="020F0502020204030204" pitchFamily="34" charset="0"/>
      <p:regular r:id="rId42"/>
      <p:bold r:id="rId43"/>
      <p:italic r:id="rId44"/>
      <p:boldItalic r:id="rId45"/>
    </p:embeddedFont>
    <p:embeddedFont>
      <p:font typeface="Fira Sans Extra Condensed Medium" panose="020F0502020204030204" pitchFamily="34" charset="0"/>
      <p:regular r:id="rId46"/>
      <p:bold r:id="rId47"/>
      <p:italic r:id="rId48"/>
      <p:boldItalic r:id="rId49"/>
    </p:embeddedFont>
    <p:embeddedFont>
      <p:font typeface="Roboto Condensed Light" panose="020F0302020204030204" pitchFamily="34" charset="0"/>
      <p:regular r:id="rId50"/>
      <p:bold r:id="rId51"/>
      <p:italic r:id="rId52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A59D"/>
    <a:srgbClr val="434343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3DE6AE-6060-4ADC-8326-11C8EA0A3A23}">
  <a:tblStyle styleId="{F93DE6AE-6060-4ADC-8326-11C8EA0A3A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75" autoAdjust="0"/>
    <p:restoredTop sz="89378" autoAdjust="0"/>
  </p:normalViewPr>
  <p:slideViewPr>
    <p:cSldViewPr snapToGrid="0">
      <p:cViewPr varScale="1">
        <p:scale>
          <a:sx n="113" d="100"/>
          <a:sy n="113" d="100"/>
        </p:scale>
        <p:origin x="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NUL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13:08:3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13:08:3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13:08:3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13:08:3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13:08:3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13:08:3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13:08:3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32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374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9440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90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중요한 단어 </a:t>
            </a:r>
            <a:r>
              <a:rPr lang="en-US" altLang="ko-KR" dirty="0"/>
              <a:t>:</a:t>
            </a:r>
            <a:r>
              <a:rPr lang="ko-KR" altLang="en-US" dirty="0"/>
              <a:t> 보세구역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특송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5588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중요한 단어 </a:t>
            </a:r>
            <a:r>
              <a:rPr lang="en-US" altLang="ko-KR" dirty="0"/>
              <a:t>:</a:t>
            </a:r>
            <a:r>
              <a:rPr lang="ko-KR" altLang="en-US" dirty="0"/>
              <a:t> 보세구역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특송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769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0938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618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a1bf284e5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a1bf284e5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061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1875c3a4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1875c3a44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Ensemble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 개의 모델을 조화롭게 학습시켜 그 모델들의 예측 결과들을 이용해 더 정확한 예측 값을 구하는 방법이다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Bagging</a:t>
            </a:r>
            <a:r>
              <a:rPr lang="en-US" altLang="ko-KR" dirty="0"/>
              <a:t>(Bootstrap Aggregation)</a:t>
            </a:r>
            <a:r>
              <a:rPr lang="ko-KR" altLang="en-US" dirty="0"/>
              <a:t>과 </a:t>
            </a:r>
            <a:r>
              <a:rPr lang="en-US" altLang="ko-KR" dirty="0"/>
              <a:t>Boosting</a:t>
            </a:r>
            <a:r>
              <a:rPr lang="ko-KR" altLang="en-US" dirty="0"/>
              <a:t> 방식으로 나뉜다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Bagging : Parallel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Boosting : Sequential, Residual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Boosting</a:t>
            </a:r>
            <a:r>
              <a:rPr lang="ko-KR" altLang="en-US" dirty="0"/>
              <a:t>에 비해 성능이 좋지만 시간이 오래 걸리고 </a:t>
            </a:r>
            <a:r>
              <a:rPr lang="ko-KR" altLang="en-US" dirty="0" err="1"/>
              <a:t>오버피팅</a:t>
            </a:r>
            <a:r>
              <a:rPr lang="ko-KR" altLang="en-US" dirty="0"/>
              <a:t> 가능성 존재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88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229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160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1875c3a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1875c3a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896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1875c3a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1875c3a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SMOTE</a:t>
            </a:r>
            <a:r>
              <a:rPr lang="ko-KR" altLang="en-US" dirty="0"/>
              <a:t> 선택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2376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1875c3a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1875c3a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SMOTEENN </a:t>
            </a:r>
            <a:r>
              <a:rPr lang="ko-KR" altLang="en-US" dirty="0"/>
              <a:t>선택 이유 </a:t>
            </a:r>
            <a:r>
              <a:rPr lang="en-US" altLang="ko-KR" dirty="0"/>
              <a:t>-&gt;</a:t>
            </a:r>
            <a:r>
              <a:rPr lang="ko-KR" altLang="en-US" dirty="0"/>
              <a:t> 성능 지표로 판단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기준</a:t>
            </a: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F1-Score</a:t>
            </a:r>
            <a:r>
              <a:rPr lang="ko-KR" altLang="en-US" dirty="0"/>
              <a:t> 높은 것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Recall </a:t>
            </a:r>
            <a:r>
              <a:rPr lang="ko-KR" altLang="en-US" dirty="0"/>
              <a:t>높은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69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154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1875c3a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1875c3a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524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1875c3a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1875c3a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4479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1875c3a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1875c3a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659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1875c3a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1875c3a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28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1875c3a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1875c3a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190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1875c3a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1875c3a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263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134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963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3037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83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825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1bf284e5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1bf284e5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724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390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62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1bf284e5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1bf284e5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77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Section header 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 flipH="1">
            <a:off x="1067400" y="9899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66675" y="13813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1848000" y="19337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55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8">
  <p:cSld name="Section header 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ctrTitle"/>
          </p:nvPr>
        </p:nvSpPr>
        <p:spPr>
          <a:xfrm flipH="1">
            <a:off x="1067400" y="26663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66675" y="30577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1848000" y="36101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2783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9">
  <p:cSld name="Section header 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 flipH="1">
            <a:off x="2800950" y="26663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750" y="30577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2800950" y="36101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6344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366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667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ctrTitle"/>
          </p:nvPr>
        </p:nvSpPr>
        <p:spPr>
          <a:xfrm>
            <a:off x="2289158" y="1318667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subTitle" idx="1"/>
          </p:nvPr>
        </p:nvSpPr>
        <p:spPr>
          <a:xfrm>
            <a:off x="2289158" y="1612917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ctrTitle" idx="2"/>
          </p:nvPr>
        </p:nvSpPr>
        <p:spPr>
          <a:xfrm>
            <a:off x="2298683" y="31133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subTitle" idx="3"/>
          </p:nvPr>
        </p:nvSpPr>
        <p:spPr>
          <a:xfrm>
            <a:off x="2298683" y="34076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ctrTitle" idx="4"/>
          </p:nvPr>
        </p:nvSpPr>
        <p:spPr>
          <a:xfrm>
            <a:off x="5050695" y="1318667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subTitle" idx="5"/>
          </p:nvPr>
        </p:nvSpPr>
        <p:spPr>
          <a:xfrm>
            <a:off x="5050697" y="1612917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hlink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ctrTitle" idx="6"/>
          </p:nvPr>
        </p:nvSpPr>
        <p:spPr>
          <a:xfrm>
            <a:off x="5050695" y="31133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subTitle" idx="7"/>
          </p:nvPr>
        </p:nvSpPr>
        <p:spPr>
          <a:xfrm>
            <a:off x="5050697" y="34076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ctrTitle" idx="8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sz="2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80" r:id="rId7"/>
    <p:sldLayoutId id="2147483684" r:id="rId8"/>
    <p:sldLayoutId id="2147483685" r:id="rId9"/>
    <p:sldLayoutId id="2147483689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5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 SCIENCE</a:t>
            </a:r>
            <a:br>
              <a:rPr lang="en-US"/>
            </a:br>
            <a:r>
              <a:rPr lang="en-US"/>
              <a:t>MINI PROJECT</a:t>
            </a:r>
            <a:endParaRPr/>
          </a:p>
        </p:txBody>
      </p:sp>
      <p:sp>
        <p:nvSpPr>
          <p:cNvPr id="300" name="Google Shape;300;p55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수입화물 우범도 예측 </a:t>
            </a:r>
            <a:r>
              <a:rPr lang="en-US" altLang="ko-KR" sz="1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 </a:t>
            </a:r>
            <a:r>
              <a:rPr lang="ko-KR" altLang="en-US" sz="1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경진대회</a:t>
            </a:r>
            <a:endParaRPr sz="1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01" name="Google Shape;301;p55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23;p57">
            <a:extLst>
              <a:ext uri="{FF2B5EF4-FFF2-40B4-BE49-F238E27FC236}">
                <a16:creationId xmlns:a16="http://schemas.microsoft.com/office/drawing/2014/main" id="{7C139B74-6102-6941-9137-5FAACAE97298}"/>
              </a:ext>
            </a:extLst>
          </p:cNvPr>
          <p:cNvSpPr txBox="1">
            <a:spLocks/>
          </p:cNvSpPr>
          <p:nvPr/>
        </p:nvSpPr>
        <p:spPr>
          <a:xfrm>
            <a:off x="6348481" y="3748494"/>
            <a:ext cx="1674300" cy="736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ts val="178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201800936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최윤선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178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201602006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배수민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178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201601972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김동욱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소개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Google Shape;2059;p117"/>
          <p:cNvSpPr txBox="1">
            <a:spLocks/>
          </p:cNvSpPr>
          <p:nvPr/>
        </p:nvSpPr>
        <p:spPr>
          <a:xfrm>
            <a:off x="4572001" y="1490457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징수형태코드</a:t>
            </a:r>
            <a:r>
              <a:rPr lang="en-US" altLang="ko-KR" sz="1100"/>
              <a:t>: </a:t>
            </a:r>
            <a:r>
              <a:rPr lang="ko-KR" altLang="en-US" sz="1100"/>
              <a:t>납세신고세액의 징수형태</a:t>
            </a:r>
            <a:endParaRPr lang="en-US" altLang="ko-KR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신고중량</a:t>
            </a:r>
            <a:r>
              <a:rPr lang="en-US" altLang="ko-KR" sz="1100"/>
              <a:t>: </a:t>
            </a:r>
            <a:r>
              <a:rPr lang="ko-KR" altLang="en-US" sz="1100"/>
              <a:t>신고물품의 포장용기를 제외한 중량 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과세가격 원화금액</a:t>
            </a:r>
            <a:r>
              <a:rPr lang="en-US" altLang="ko-KR" sz="1100"/>
              <a:t>: </a:t>
            </a:r>
            <a:r>
              <a:rPr lang="ko-KR" altLang="en-US" sz="1100"/>
              <a:t>신고물품의 원화금액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운송수단 유형코드</a:t>
            </a:r>
            <a:r>
              <a:rPr lang="en-US" altLang="ko-KR" sz="1100"/>
              <a:t>: </a:t>
            </a:r>
            <a:r>
              <a:rPr lang="ko-KR" altLang="en-US" sz="1100"/>
              <a:t>신고물품의 운송수단 </a:t>
            </a:r>
            <a:endParaRPr lang="en-US" altLang="ko-KR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반입보세구역부호</a:t>
            </a:r>
            <a:r>
              <a:rPr lang="en-US" altLang="ko-KR" sz="1100"/>
              <a:t>: </a:t>
            </a:r>
            <a:r>
              <a:rPr lang="ko-KR" altLang="en-US" sz="1100"/>
              <a:t>검사 또는 반입할 보세구역의 부호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en-US" altLang="ko-KR" sz="1100" b="1"/>
              <a:t>HS10 </a:t>
            </a:r>
            <a:r>
              <a:rPr lang="ko-KR" altLang="en-US" sz="1100" b="1"/>
              <a:t>단위부호</a:t>
            </a:r>
            <a:r>
              <a:rPr lang="en-US" altLang="ko-KR" sz="1100"/>
              <a:t>: </a:t>
            </a:r>
            <a:r>
              <a:rPr lang="ko-KR" altLang="en-US" sz="1100"/>
              <a:t>관세율표에 기재된 </a:t>
            </a:r>
            <a:r>
              <a:rPr lang="en-US" altLang="ko-KR" sz="1100"/>
              <a:t>HSK10</a:t>
            </a:r>
            <a:r>
              <a:rPr lang="ko-KR" altLang="en-US" sz="1100"/>
              <a:t>단위 품목번호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적출국가코드</a:t>
            </a:r>
            <a:r>
              <a:rPr lang="en-US" altLang="ko-KR" sz="1100"/>
              <a:t>: </a:t>
            </a:r>
            <a:r>
              <a:rPr lang="ko-KR" altLang="en-US" sz="1100"/>
              <a:t>신고물품의 해외선적국가 부호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원산지국가코드</a:t>
            </a:r>
            <a:r>
              <a:rPr lang="en-US" altLang="ko-KR" sz="1100"/>
              <a:t>: </a:t>
            </a:r>
            <a:r>
              <a:rPr lang="ko-KR" altLang="en-US" sz="1100"/>
              <a:t>신고물품의 원산지 국가코드 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관세율구분코드</a:t>
            </a:r>
            <a:r>
              <a:rPr lang="en-US" altLang="ko-KR" sz="1100"/>
              <a:t>:</a:t>
            </a:r>
            <a:r>
              <a:rPr lang="ko-KR" altLang="en-US" sz="1100"/>
              <a:t>기본세율</a:t>
            </a:r>
            <a:r>
              <a:rPr lang="en-US" altLang="ko-KR" sz="1100"/>
              <a:t>, </a:t>
            </a:r>
            <a:r>
              <a:rPr lang="ko-KR" altLang="en-US" sz="1100"/>
              <a:t>잠정세율</a:t>
            </a:r>
            <a:r>
              <a:rPr lang="en-US" altLang="ko-KR" sz="1100"/>
              <a:t>, FTA </a:t>
            </a:r>
            <a:r>
              <a:rPr lang="ko-KR" altLang="en-US" sz="1100"/>
              <a:t>협정세율 등 세율의 종류</a:t>
            </a:r>
            <a:endParaRPr lang="en-US" altLang="ko-KR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관세율</a:t>
            </a:r>
            <a:r>
              <a:rPr lang="en-US" altLang="ko-KR" sz="1100"/>
              <a:t>: </a:t>
            </a:r>
            <a:r>
              <a:rPr lang="ko-KR" altLang="en-US" sz="1100"/>
              <a:t>관세의 세액을 결정하기 위해 과세표준에 적용되는 비율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검사결과코드</a:t>
            </a:r>
            <a:r>
              <a:rPr lang="en-US" altLang="ko-KR" sz="1100"/>
              <a:t>: </a:t>
            </a:r>
            <a:r>
              <a:rPr lang="ko-KR" altLang="en-US" sz="1100"/>
              <a:t>물품의 개장 검사 결과를 기록하는 부호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endParaRPr lang="ko-KR" altLang="en-US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endParaRPr lang="ko-KR" altLang="en-US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endParaRPr lang="ko-KR" altLang="en-US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endParaRPr lang="en-US" altLang="ko-KR" sz="1100">
              <a:uFill>
                <a:noFill/>
              </a:u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048926" y="1028865"/>
            <a:ext cx="3342909" cy="369332"/>
            <a:chOff x="854852" y="2840745"/>
            <a:chExt cx="3046149" cy="369332"/>
          </a:xfrm>
        </p:grpSpPr>
        <p:sp>
          <p:nvSpPr>
            <p:cNvPr id="20" name="직사각형 19"/>
            <p:cNvSpPr/>
            <p:nvPr/>
          </p:nvSpPr>
          <p:spPr>
            <a:xfrm>
              <a:off x="1095873" y="2840745"/>
              <a:ext cx="28051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수입신고 </a:t>
              </a:r>
              <a:r>
                <a:rPr lang="ko-KR" altLang="en-US" sz="1800" dirty="0" err="1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기본항목</a:t>
              </a:r>
              <a:r>
                <a:rPr lang="ko-KR" altLang="en-US" sz="1800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sz="1800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22</a:t>
              </a:r>
              <a:r>
                <a:rPr lang="ko-KR" altLang="en-US" sz="1800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가지</a:t>
              </a:r>
              <a:endParaRPr lang="ko-KR" altLang="en-US" sz="1800" dirty="0">
                <a:solidFill>
                  <a:srgbClr val="434343"/>
                </a:solidFill>
              </a:endParaRPr>
            </a:p>
          </p:txBody>
        </p:sp>
        <p:sp>
          <p:nvSpPr>
            <p:cNvPr id="21" name="Google Shape;8150;p130"/>
            <p:cNvSpPr/>
            <p:nvPr/>
          </p:nvSpPr>
          <p:spPr>
            <a:xfrm>
              <a:off x="854852" y="2901012"/>
              <a:ext cx="241022" cy="248798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059;p117"/>
          <p:cNvSpPr txBox="1">
            <a:spLocks/>
          </p:cNvSpPr>
          <p:nvPr/>
        </p:nvSpPr>
        <p:spPr>
          <a:xfrm>
            <a:off x="665046" y="1473139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 번호</a:t>
            </a:r>
            <a:r>
              <a:rPr lang="en-US" altLang="ko-KR" sz="1100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 </a:t>
            </a:r>
            <a:r>
              <a:rPr lang="ko-KR" altLang="en-US" sz="1100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 건당 매겨지는 번호</a:t>
            </a:r>
            <a:r>
              <a:rPr lang="en-US" altLang="ko-KR" sz="1100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(Unique)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 일자</a:t>
            </a:r>
            <a:r>
              <a:rPr lang="en-US" altLang="ko-KR" sz="1100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100"/>
              <a:t>신고자가 신고서를 제출하는 날짜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통관지 세관부호</a:t>
            </a:r>
            <a:r>
              <a:rPr lang="en-US" altLang="ko-KR" sz="1100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100"/>
              <a:t>신고물품의 통관을 담당하는 세관 부호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신고인부호</a:t>
            </a:r>
            <a:r>
              <a:rPr lang="en-US" altLang="ko-KR" sz="1100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100"/>
              <a:t>수입신고를 하는 자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수입자부호</a:t>
            </a:r>
            <a:r>
              <a:rPr lang="en-US" altLang="ko-KR" sz="1100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100"/>
              <a:t>물품을 수입하는 실제 화주</a:t>
            </a:r>
            <a:endParaRPr lang="en-US" altLang="ko-KR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해외거래처 부호</a:t>
            </a:r>
            <a:r>
              <a:rPr lang="en-US" altLang="ko-KR" sz="1100"/>
              <a:t>: </a:t>
            </a:r>
            <a:r>
              <a:rPr lang="ko-KR" altLang="en-US" sz="1100"/>
              <a:t>해외 상대방 거래처 부호</a:t>
            </a:r>
            <a:endParaRPr lang="en-US" altLang="ko-KR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특송업체 부호</a:t>
            </a:r>
            <a:r>
              <a:rPr lang="en-US" altLang="ko-KR" sz="1100"/>
              <a:t>: </a:t>
            </a:r>
            <a:r>
              <a:rPr lang="ko-KR" altLang="en-US" sz="1100"/>
              <a:t>세관에 등록된 특급탁송업체 부호 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수입통관계획 코드</a:t>
            </a:r>
            <a:r>
              <a:rPr lang="en-US" altLang="ko-KR" sz="1100"/>
              <a:t>:</a:t>
            </a:r>
            <a:r>
              <a:rPr lang="ko-KR" altLang="en-US" sz="1100"/>
              <a:t>출항전신고 또는 입항전신고</a:t>
            </a:r>
            <a:r>
              <a:rPr lang="en-US" altLang="ko-KR" sz="1100"/>
              <a:t>, </a:t>
            </a:r>
            <a:r>
              <a:rPr lang="ko-KR" altLang="en-US" sz="1100"/>
              <a:t>장치후신고 등 통관계획부호</a:t>
            </a:r>
            <a:endParaRPr lang="en-US" altLang="ko-KR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수입신고 구분 코드</a:t>
            </a:r>
            <a:r>
              <a:rPr lang="en-US" altLang="ko-KR" sz="1100"/>
              <a:t>: </a:t>
            </a:r>
            <a:r>
              <a:rPr lang="ko-KR" altLang="en-US" sz="1100"/>
              <a:t>일반 및 간이신고여부 등 수입신고 구분 코드</a:t>
            </a:r>
            <a:endParaRPr lang="en-US" altLang="ko-KR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수입거래구분 코드</a:t>
            </a:r>
            <a:r>
              <a:rPr lang="en-US" altLang="ko-KR" sz="1100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100">
                <a:uFill>
                  <a:noFill/>
                </a:u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</a:t>
            </a:r>
            <a:r>
              <a:rPr lang="ko-KR" altLang="en-US" sz="1100"/>
              <a:t>반수입</a:t>
            </a:r>
            <a:r>
              <a:rPr lang="en-US" altLang="ko-KR" sz="1100"/>
              <a:t>, </a:t>
            </a:r>
            <a:r>
              <a:rPr lang="ko-KR" altLang="en-US" sz="1100"/>
              <a:t>수탁가공무역 등 수입거래구분 코드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r>
              <a:rPr lang="ko-KR" altLang="en-US" sz="1100" b="1"/>
              <a:t>수입종류코드</a:t>
            </a:r>
            <a:r>
              <a:rPr lang="en-US" altLang="ko-KR" sz="1100"/>
              <a:t>: </a:t>
            </a:r>
            <a:r>
              <a:rPr lang="ko-KR" altLang="en-US" sz="1100"/>
              <a:t>내수용</a:t>
            </a:r>
            <a:r>
              <a:rPr lang="en-US" altLang="ko-KR" sz="1100"/>
              <a:t>, </a:t>
            </a:r>
            <a:r>
              <a:rPr lang="ko-KR" altLang="en-US" sz="1100"/>
              <a:t>수출용 원재료 등 수입종류 코드</a:t>
            </a:r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endParaRPr lang="ko-KR" altLang="en-US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endParaRPr lang="ko-KR" altLang="en-US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endParaRPr lang="ko-KR" altLang="en-US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endParaRPr lang="ko-KR" altLang="en-US" sz="1100"/>
          </a:p>
          <a:p>
            <a:pPr marL="457200" indent="-298450">
              <a:spcBef>
                <a:spcPts val="300"/>
              </a:spcBef>
              <a:buSzPts val="1100"/>
              <a:buFont typeface="Arial"/>
              <a:buChar char="■"/>
            </a:pPr>
            <a:endParaRPr lang="en-US" altLang="ko-KR" sz="1100">
              <a:uFill>
                <a:noFill/>
              </a:u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560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50" y="31786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전처리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19">
            <a:extLst>
              <a:ext uri="{FF2B5EF4-FFF2-40B4-BE49-F238E27FC236}">
                <a16:creationId xmlns:a16="http://schemas.microsoft.com/office/drawing/2014/main" id="{93005907-921F-C845-BA78-CE45E3FAE243}"/>
              </a:ext>
            </a:extLst>
          </p:cNvPr>
          <p:cNvSpPr/>
          <p:nvPr/>
        </p:nvSpPr>
        <p:spPr>
          <a:xfrm>
            <a:off x="2600171" y="3949681"/>
            <a:ext cx="4161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신고번호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자릿수별로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우범여부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상관관계 분석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14:cNvPr>
              <p14:cNvContentPartPr/>
              <p14:nvPr/>
            </p14:nvContentPartPr>
            <p14:xfrm>
              <a:off x="9409392" y="-1776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752" y="-18631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824D561-D7CB-9A49-A062-8252F7858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" r="-3280" b="2431"/>
          <a:stretch/>
        </p:blipFill>
        <p:spPr>
          <a:xfrm>
            <a:off x="1758630" y="1518808"/>
            <a:ext cx="5626739" cy="2387329"/>
          </a:xfrm>
          <a:prstGeom prst="rect">
            <a:avLst/>
          </a:prstGeom>
        </p:spPr>
      </p:pic>
      <p:sp>
        <p:nvSpPr>
          <p:cNvPr id="15" name="직사각형 19">
            <a:extLst>
              <a:ext uri="{FF2B5EF4-FFF2-40B4-BE49-F238E27FC236}">
                <a16:creationId xmlns:a16="http://schemas.microsoft.com/office/drawing/2014/main" id="{8691CB7D-B742-3946-A716-7BCBF3FAFEEA}"/>
              </a:ext>
            </a:extLst>
          </p:cNvPr>
          <p:cNvSpPr/>
          <p:nvPr/>
        </p:nvSpPr>
        <p:spPr>
          <a:xfrm>
            <a:off x="1555484" y="4422140"/>
            <a:ext cx="58831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상관관계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최대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0.06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신고번호와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우범여부는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상관 없는 것으로 판단</a:t>
            </a:r>
            <a:endParaRPr lang="ko-KR" altLang="en-US" dirty="0">
              <a:solidFill>
                <a:srgbClr val="434343"/>
              </a:solidFill>
            </a:endParaRPr>
          </a:p>
        </p:txBody>
      </p:sp>
      <p:grpSp>
        <p:nvGrpSpPr>
          <p:cNvPr id="13" name="그룹 18">
            <a:extLst>
              <a:ext uri="{FF2B5EF4-FFF2-40B4-BE49-F238E27FC236}">
                <a16:creationId xmlns:a16="http://schemas.microsoft.com/office/drawing/2014/main" id="{4C4EB536-445F-5040-9887-4C66CF7EB875}"/>
              </a:ext>
            </a:extLst>
          </p:cNvPr>
          <p:cNvGrpSpPr/>
          <p:nvPr/>
        </p:nvGrpSpPr>
        <p:grpSpPr>
          <a:xfrm>
            <a:off x="762926" y="1087422"/>
            <a:ext cx="3046149" cy="369332"/>
            <a:chOff x="854852" y="2840745"/>
            <a:chExt cx="3046149" cy="369332"/>
          </a:xfrm>
        </p:grpSpPr>
        <p:sp>
          <p:nvSpPr>
            <p:cNvPr id="16" name="직사각형 19">
              <a:extLst>
                <a:ext uri="{FF2B5EF4-FFF2-40B4-BE49-F238E27FC236}">
                  <a16:creationId xmlns:a16="http://schemas.microsoft.com/office/drawing/2014/main" id="{E65439EB-D57A-2E46-9D07-A87A3B95D031}"/>
                </a:ext>
              </a:extLst>
            </p:cNvPr>
            <p:cNvSpPr/>
            <p:nvPr/>
          </p:nvSpPr>
          <p:spPr>
            <a:xfrm>
              <a:off x="1095873" y="2840745"/>
              <a:ext cx="28051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00" b="1" dirty="0" err="1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신고번호</a:t>
              </a:r>
              <a:r>
                <a:rPr lang="ko-KR" altLang="en-US" sz="1800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제거</a:t>
              </a:r>
              <a:endParaRPr lang="ko-KR" altLang="en-US" sz="1800" b="1" dirty="0">
                <a:solidFill>
                  <a:srgbClr val="434343"/>
                </a:solidFill>
              </a:endParaRPr>
            </a:p>
          </p:txBody>
        </p:sp>
        <p:sp>
          <p:nvSpPr>
            <p:cNvPr id="17" name="Google Shape;8150;p130">
              <a:extLst>
                <a:ext uri="{FF2B5EF4-FFF2-40B4-BE49-F238E27FC236}">
                  <a16:creationId xmlns:a16="http://schemas.microsoft.com/office/drawing/2014/main" id="{5F1079C6-165B-9F42-A99A-9821F9F7D1AC}"/>
                </a:ext>
              </a:extLst>
            </p:cNvPr>
            <p:cNvSpPr/>
            <p:nvPr/>
          </p:nvSpPr>
          <p:spPr>
            <a:xfrm>
              <a:off x="854852" y="2901012"/>
              <a:ext cx="241022" cy="248798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828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50" y="31786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전처리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14:cNvPr>
              <p14:cNvContentPartPr/>
              <p14:nvPr/>
            </p14:nvContentPartPr>
            <p14:xfrm>
              <a:off x="9409392" y="-1776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392" y="-1866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직사각형 19">
            <a:extLst>
              <a:ext uri="{FF2B5EF4-FFF2-40B4-BE49-F238E27FC236}">
                <a16:creationId xmlns:a16="http://schemas.microsoft.com/office/drawing/2014/main" id="{FA640D2C-C629-214C-B2BA-400BF074B515}"/>
              </a:ext>
            </a:extLst>
          </p:cNvPr>
          <p:cNvSpPr/>
          <p:nvPr/>
        </p:nvSpPr>
        <p:spPr>
          <a:xfrm>
            <a:off x="2081945" y="3724224"/>
            <a:ext cx="16597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신고월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p:sp>
        <p:nvSpPr>
          <p:cNvPr id="11" name="직사각형 19">
            <a:extLst>
              <a:ext uri="{FF2B5EF4-FFF2-40B4-BE49-F238E27FC236}">
                <a16:creationId xmlns:a16="http://schemas.microsoft.com/office/drawing/2014/main" id="{1F8A0266-B7EB-714D-BB18-1699F5F761AB}"/>
              </a:ext>
            </a:extLst>
          </p:cNvPr>
          <p:cNvSpPr/>
          <p:nvPr/>
        </p:nvSpPr>
        <p:spPr>
          <a:xfrm>
            <a:off x="5076185" y="3724224"/>
            <a:ext cx="2018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신고일 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단위 분할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07CD84-E11E-4D4D-8478-C5AE7E8B0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579" y="1679013"/>
            <a:ext cx="3038307" cy="1974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523F16-1317-A94F-B829-7B3DACEDE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667016"/>
            <a:ext cx="3026550" cy="1974900"/>
          </a:xfrm>
          <a:prstGeom prst="rect">
            <a:avLst/>
          </a:prstGeom>
        </p:spPr>
      </p:pic>
      <p:sp>
        <p:nvSpPr>
          <p:cNvPr id="15" name="직사각형 19">
            <a:extLst>
              <a:ext uri="{FF2B5EF4-FFF2-40B4-BE49-F238E27FC236}">
                <a16:creationId xmlns:a16="http://schemas.microsoft.com/office/drawing/2014/main" id="{8691CB7D-B742-3946-A716-7BCBF3FAFEEA}"/>
              </a:ext>
            </a:extLst>
          </p:cNvPr>
          <p:cNvSpPr/>
          <p:nvPr/>
        </p:nvSpPr>
        <p:spPr>
          <a:xfrm>
            <a:off x="1619238" y="4179093"/>
            <a:ext cx="59391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신고일자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년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 중 월과 일로 분리</a:t>
            </a:r>
            <a:endParaRPr lang="en-US" altLang="ko-KR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Feature selection method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Backward Elimination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기법으로 영향력이 없다고 판단하여 제거 </a:t>
            </a:r>
            <a:endParaRPr lang="ko-KR" altLang="en-US" dirty="0">
              <a:solidFill>
                <a:srgbClr val="434343"/>
              </a:solidFill>
            </a:endParaRPr>
          </a:p>
        </p:txBody>
      </p:sp>
      <p:grpSp>
        <p:nvGrpSpPr>
          <p:cNvPr id="14" name="그룹 18">
            <a:extLst>
              <a:ext uri="{FF2B5EF4-FFF2-40B4-BE49-F238E27FC236}">
                <a16:creationId xmlns:a16="http://schemas.microsoft.com/office/drawing/2014/main" id="{1DC86CE4-0937-0249-A0FA-414017CF6B31}"/>
              </a:ext>
            </a:extLst>
          </p:cNvPr>
          <p:cNvGrpSpPr/>
          <p:nvPr/>
        </p:nvGrpSpPr>
        <p:grpSpPr>
          <a:xfrm>
            <a:off x="695563" y="1079403"/>
            <a:ext cx="3046149" cy="369332"/>
            <a:chOff x="854852" y="2840745"/>
            <a:chExt cx="3046149" cy="369332"/>
          </a:xfrm>
        </p:grpSpPr>
        <p:sp>
          <p:nvSpPr>
            <p:cNvPr id="16" name="직사각형 19">
              <a:extLst>
                <a:ext uri="{FF2B5EF4-FFF2-40B4-BE49-F238E27FC236}">
                  <a16:creationId xmlns:a16="http://schemas.microsoft.com/office/drawing/2014/main" id="{C8D64818-97F8-6643-9219-56B20FE8F396}"/>
                </a:ext>
              </a:extLst>
            </p:cNvPr>
            <p:cNvSpPr/>
            <p:nvPr/>
          </p:nvSpPr>
          <p:spPr>
            <a:xfrm>
              <a:off x="1095873" y="2840745"/>
              <a:ext cx="28051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00" b="1" dirty="0" err="1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신고일자</a:t>
              </a:r>
              <a:r>
                <a:rPr lang="ko-KR" altLang="en-US" sz="1800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제거</a:t>
              </a:r>
              <a:endParaRPr lang="ko-KR" altLang="en-US" sz="1800" b="1" dirty="0">
                <a:solidFill>
                  <a:srgbClr val="434343"/>
                </a:solidFill>
              </a:endParaRPr>
            </a:p>
          </p:txBody>
        </p:sp>
        <p:sp>
          <p:nvSpPr>
            <p:cNvPr id="17" name="Google Shape;8150;p130">
              <a:extLst>
                <a:ext uri="{FF2B5EF4-FFF2-40B4-BE49-F238E27FC236}">
                  <a16:creationId xmlns:a16="http://schemas.microsoft.com/office/drawing/2014/main" id="{ABA6C7DF-C8B9-F047-8990-9B54C9FFB67A}"/>
                </a:ext>
              </a:extLst>
            </p:cNvPr>
            <p:cNvSpPr/>
            <p:nvPr/>
          </p:nvSpPr>
          <p:spPr>
            <a:xfrm>
              <a:off x="854852" y="2901012"/>
              <a:ext cx="241022" cy="248798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478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전처리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19">
            <a:extLst>
              <a:ext uri="{FF2B5EF4-FFF2-40B4-BE49-F238E27FC236}">
                <a16:creationId xmlns:a16="http://schemas.microsoft.com/office/drawing/2014/main" id="{93005907-921F-C845-BA78-CE45E3FAE243}"/>
              </a:ext>
            </a:extLst>
          </p:cNvPr>
          <p:cNvSpPr/>
          <p:nvPr/>
        </p:nvSpPr>
        <p:spPr>
          <a:xfrm>
            <a:off x="1386386" y="1616887"/>
            <a:ext cx="18406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신고인부호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수입자부호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HS10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단위부호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적출국가코드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원산지국가코드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관세율구분코드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과세가격원화금액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14:cNvPr>
              <p14:cNvContentPartPr/>
              <p14:nvPr/>
            </p14:nvContentPartPr>
            <p14:xfrm>
              <a:off x="9409392" y="-1776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752" y="-18631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직사각형 19">
            <a:extLst>
              <a:ext uri="{FF2B5EF4-FFF2-40B4-BE49-F238E27FC236}">
                <a16:creationId xmlns:a16="http://schemas.microsoft.com/office/drawing/2014/main" id="{9ECB8E18-A891-4740-94B4-145783183391}"/>
              </a:ext>
            </a:extLst>
          </p:cNvPr>
          <p:cNvSpPr/>
          <p:nvPr/>
        </p:nvSpPr>
        <p:spPr>
          <a:xfrm>
            <a:off x="5352968" y="1616887"/>
            <a:ext cx="22170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통관지세관부호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해외거래처부호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특송업체부호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수입통관계획코드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수입신고구분코드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수입거래구분코드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수입종류코드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징수형태코드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운송수단유형코드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반입보세구역부호</a:t>
            </a:r>
            <a:endParaRPr lang="en-US" altLang="ko-KR" sz="12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신고중량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(KG)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관세율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p:sp>
        <p:nvSpPr>
          <p:cNvPr id="11" name="직사각형 19">
            <a:extLst>
              <a:ext uri="{FF2B5EF4-FFF2-40B4-BE49-F238E27FC236}">
                <a16:creationId xmlns:a16="http://schemas.microsoft.com/office/drawing/2014/main" id="{3EDEF83A-93EE-6A49-A0F0-67E4FD0C93F1}"/>
              </a:ext>
            </a:extLst>
          </p:cNvPr>
          <p:cNvSpPr/>
          <p:nvPr/>
        </p:nvSpPr>
        <p:spPr>
          <a:xfrm>
            <a:off x="1119963" y="4009798"/>
            <a:ext cx="62131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변수의 분포 확인 후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Feature selection method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stepwise search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기법으로 제거하여 최적의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feature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조합 찾음 </a:t>
            </a:r>
            <a:endParaRPr lang="en-US" altLang="ko-KR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이외에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 data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에는 존재하지만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 data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없는 검사결과코드 변수 제거</a:t>
            </a:r>
            <a:endParaRPr lang="ko-KR" altLang="en-US" dirty="0">
              <a:solidFill>
                <a:srgbClr val="434343"/>
              </a:solidFill>
            </a:endParaRPr>
          </a:p>
        </p:txBody>
      </p:sp>
      <p:grpSp>
        <p:nvGrpSpPr>
          <p:cNvPr id="12" name="그룹 18">
            <a:extLst>
              <a:ext uri="{FF2B5EF4-FFF2-40B4-BE49-F238E27FC236}">
                <a16:creationId xmlns:a16="http://schemas.microsoft.com/office/drawing/2014/main" id="{3ECCBE9E-A896-1749-A234-83ACCF20EC32}"/>
              </a:ext>
            </a:extLst>
          </p:cNvPr>
          <p:cNvGrpSpPr/>
          <p:nvPr/>
        </p:nvGrpSpPr>
        <p:grpSpPr>
          <a:xfrm>
            <a:off x="1372531" y="1134989"/>
            <a:ext cx="3046149" cy="369332"/>
            <a:chOff x="854852" y="2840745"/>
            <a:chExt cx="3046149" cy="369332"/>
          </a:xfrm>
        </p:grpSpPr>
        <p:sp>
          <p:nvSpPr>
            <p:cNvPr id="13" name="직사각형 19">
              <a:extLst>
                <a:ext uri="{FF2B5EF4-FFF2-40B4-BE49-F238E27FC236}">
                  <a16:creationId xmlns:a16="http://schemas.microsoft.com/office/drawing/2014/main" id="{3342209C-79A5-8847-8870-C1682353E758}"/>
                </a:ext>
              </a:extLst>
            </p:cNvPr>
            <p:cNvSpPr/>
            <p:nvPr/>
          </p:nvSpPr>
          <p:spPr>
            <a:xfrm>
              <a:off x="1095873" y="2840745"/>
              <a:ext cx="28051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나머지 변수 제거</a:t>
              </a:r>
              <a:endParaRPr lang="ko-KR" altLang="en-US" sz="1800" b="1" dirty="0">
                <a:solidFill>
                  <a:srgbClr val="434343"/>
                </a:solidFill>
              </a:endParaRPr>
            </a:p>
          </p:txBody>
        </p:sp>
        <p:sp>
          <p:nvSpPr>
            <p:cNvPr id="14" name="Google Shape;8150;p130">
              <a:extLst>
                <a:ext uri="{FF2B5EF4-FFF2-40B4-BE49-F238E27FC236}">
                  <a16:creationId xmlns:a16="http://schemas.microsoft.com/office/drawing/2014/main" id="{A5415627-56AF-AA40-B384-5C666F98FB12}"/>
                </a:ext>
              </a:extLst>
            </p:cNvPr>
            <p:cNvSpPr/>
            <p:nvPr/>
          </p:nvSpPr>
          <p:spPr>
            <a:xfrm>
              <a:off x="854852" y="2901012"/>
              <a:ext cx="241022" cy="248798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그룹 18">
            <a:extLst>
              <a:ext uri="{FF2B5EF4-FFF2-40B4-BE49-F238E27FC236}">
                <a16:creationId xmlns:a16="http://schemas.microsoft.com/office/drawing/2014/main" id="{238AD571-16EB-0C41-928A-12FA9AF2FC5F}"/>
              </a:ext>
            </a:extLst>
          </p:cNvPr>
          <p:cNvGrpSpPr/>
          <p:nvPr/>
        </p:nvGrpSpPr>
        <p:grpSpPr>
          <a:xfrm>
            <a:off x="5232457" y="1134989"/>
            <a:ext cx="3046149" cy="369332"/>
            <a:chOff x="854852" y="2840745"/>
            <a:chExt cx="3046149" cy="369332"/>
          </a:xfrm>
        </p:grpSpPr>
        <p:sp>
          <p:nvSpPr>
            <p:cNvPr id="16" name="직사각형 19">
              <a:extLst>
                <a:ext uri="{FF2B5EF4-FFF2-40B4-BE49-F238E27FC236}">
                  <a16:creationId xmlns:a16="http://schemas.microsoft.com/office/drawing/2014/main" id="{908A18D7-8647-824D-81FA-C4DC5AC6E7CF}"/>
                </a:ext>
              </a:extLst>
            </p:cNvPr>
            <p:cNvSpPr/>
            <p:nvPr/>
          </p:nvSpPr>
          <p:spPr>
            <a:xfrm>
              <a:off x="1095873" y="2840745"/>
              <a:ext cx="28051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 사용 변수</a:t>
              </a:r>
              <a:endParaRPr lang="ko-KR" altLang="en-US" sz="1800" b="1" dirty="0">
                <a:solidFill>
                  <a:srgbClr val="434343"/>
                </a:solidFill>
              </a:endParaRPr>
            </a:p>
          </p:txBody>
        </p:sp>
        <p:sp>
          <p:nvSpPr>
            <p:cNvPr id="17" name="Google Shape;8150;p130">
              <a:extLst>
                <a:ext uri="{FF2B5EF4-FFF2-40B4-BE49-F238E27FC236}">
                  <a16:creationId xmlns:a16="http://schemas.microsoft.com/office/drawing/2014/main" id="{9617A167-5D8E-8242-9AD8-C476D447895B}"/>
                </a:ext>
              </a:extLst>
            </p:cNvPr>
            <p:cNvSpPr/>
            <p:nvPr/>
          </p:nvSpPr>
          <p:spPr>
            <a:xfrm>
              <a:off x="854852" y="2901012"/>
              <a:ext cx="241022" cy="248798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869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전처리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19">
            <a:extLst>
              <a:ext uri="{FF2B5EF4-FFF2-40B4-BE49-F238E27FC236}">
                <a16:creationId xmlns:a16="http://schemas.microsoft.com/office/drawing/2014/main" id="{93005907-921F-C845-BA78-CE45E3FAE243}"/>
              </a:ext>
            </a:extLst>
          </p:cNvPr>
          <p:cNvSpPr/>
          <p:nvPr/>
        </p:nvSpPr>
        <p:spPr>
          <a:xfrm>
            <a:off x="1814198" y="3286899"/>
            <a:ext cx="1975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수입통관계획코드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14:cNvPr>
              <p14:cNvContentPartPr/>
              <p14:nvPr/>
            </p14:nvContentPartPr>
            <p14:xfrm>
              <a:off x="9409392" y="-1776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752" y="-18631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6D560F2-7BDA-BA43-9102-7305BDC81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292" y="1433446"/>
            <a:ext cx="2805128" cy="1805730"/>
          </a:xfrm>
          <a:prstGeom prst="rect">
            <a:avLst/>
          </a:prstGeom>
        </p:spPr>
      </p:pic>
      <p:sp>
        <p:nvSpPr>
          <p:cNvPr id="11" name="직사각형 19">
            <a:extLst>
              <a:ext uri="{FF2B5EF4-FFF2-40B4-BE49-F238E27FC236}">
                <a16:creationId xmlns:a16="http://schemas.microsoft.com/office/drawing/2014/main" id="{F3CC9E90-B407-964D-89D2-525F6797C346}"/>
              </a:ext>
            </a:extLst>
          </p:cNvPr>
          <p:cNvSpPr/>
          <p:nvPr/>
        </p:nvSpPr>
        <p:spPr>
          <a:xfrm>
            <a:off x="5319755" y="3291357"/>
            <a:ext cx="1975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수입신고구분코드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0E78A-F40E-3748-A0FC-4D363A2ECC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17" t="7874" r="8521" b="3898"/>
          <a:stretch/>
        </p:blipFill>
        <p:spPr>
          <a:xfrm>
            <a:off x="4778828" y="1415162"/>
            <a:ext cx="3230417" cy="1842298"/>
          </a:xfrm>
          <a:prstGeom prst="rect">
            <a:avLst/>
          </a:prstGeom>
        </p:spPr>
      </p:pic>
      <p:sp>
        <p:nvSpPr>
          <p:cNvPr id="13" name="직사각형 19">
            <a:extLst>
              <a:ext uri="{FF2B5EF4-FFF2-40B4-BE49-F238E27FC236}">
                <a16:creationId xmlns:a16="http://schemas.microsoft.com/office/drawing/2014/main" id="{178F210F-679E-CC46-B74B-B2DFDA3268D3}"/>
              </a:ext>
            </a:extLst>
          </p:cNvPr>
          <p:cNvSpPr/>
          <p:nvPr/>
        </p:nvSpPr>
        <p:spPr>
          <a:xfrm>
            <a:off x="1964851" y="4165650"/>
            <a:ext cx="56629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그룹화 기준 </a:t>
            </a:r>
            <a:endParaRPr lang="en-US" altLang="ko-KR" b="1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주어진 데이터에 등장하는 빈도</a:t>
            </a:r>
            <a:endParaRPr lang="en-US" altLang="ko-KR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코드가 의미하는 내용을 읽어보고 중요하다고 생각되는 것 선별</a:t>
            </a:r>
            <a:endParaRPr lang="en-US" altLang="ko-KR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9">
            <a:extLst>
              <a:ext uri="{FF2B5EF4-FFF2-40B4-BE49-F238E27FC236}">
                <a16:creationId xmlns:a16="http://schemas.microsoft.com/office/drawing/2014/main" id="{A98F01D4-3BAD-B743-9CBF-3A69034A7738}"/>
              </a:ext>
            </a:extLst>
          </p:cNvPr>
          <p:cNvSpPr/>
          <p:nvPr/>
        </p:nvSpPr>
        <p:spPr>
          <a:xfrm>
            <a:off x="1693579" y="3563582"/>
            <a:ext cx="2216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B, C, D, E, F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각각 숫자 하나로 변환하고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나머지는 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변환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p:sp>
        <p:nvSpPr>
          <p:cNvPr id="15" name="직사각형 19">
            <a:extLst>
              <a:ext uri="{FF2B5EF4-FFF2-40B4-BE49-F238E27FC236}">
                <a16:creationId xmlns:a16="http://schemas.microsoft.com/office/drawing/2014/main" id="{32DDFF4A-DC40-954B-A029-266D94906148}"/>
              </a:ext>
            </a:extLst>
          </p:cNvPr>
          <p:cNvSpPr/>
          <p:nvPr/>
        </p:nvSpPr>
        <p:spPr>
          <a:xfrm>
            <a:off x="5199135" y="3563581"/>
            <a:ext cx="2216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B,</a:t>
            </a:r>
            <a:r>
              <a:rPr lang="ko-KR" altLang="en-US" sz="1200" b="1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b="1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D,</a:t>
            </a:r>
            <a:r>
              <a:rPr lang="ko-KR" altLang="en-US" sz="1200" b="1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b="1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각각 숫자 하나로 변환하고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나머지는 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변환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p:grpSp>
        <p:nvGrpSpPr>
          <p:cNvPr id="12" name="그룹 18">
            <a:extLst>
              <a:ext uri="{FF2B5EF4-FFF2-40B4-BE49-F238E27FC236}">
                <a16:creationId xmlns:a16="http://schemas.microsoft.com/office/drawing/2014/main" id="{0F2F1E69-0894-0042-89E8-6D0B1DEE9D13}"/>
              </a:ext>
            </a:extLst>
          </p:cNvPr>
          <p:cNvGrpSpPr/>
          <p:nvPr/>
        </p:nvGrpSpPr>
        <p:grpSpPr>
          <a:xfrm>
            <a:off x="735217" y="965175"/>
            <a:ext cx="4654201" cy="646331"/>
            <a:chOff x="854852" y="2840745"/>
            <a:chExt cx="3046149" cy="646331"/>
          </a:xfrm>
        </p:grpSpPr>
        <p:sp>
          <p:nvSpPr>
            <p:cNvPr id="16" name="직사각형 19">
              <a:extLst>
                <a:ext uri="{FF2B5EF4-FFF2-40B4-BE49-F238E27FC236}">
                  <a16:creationId xmlns:a16="http://schemas.microsoft.com/office/drawing/2014/main" id="{53186334-9780-4A4F-B912-BF8D506EC6AF}"/>
                </a:ext>
              </a:extLst>
            </p:cNvPr>
            <p:cNvSpPr/>
            <p:nvPr/>
          </p:nvSpPr>
          <p:spPr>
            <a:xfrm>
              <a:off x="1095873" y="2840745"/>
              <a:ext cx="28051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800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Categorical </a:t>
              </a:r>
              <a:r>
                <a:rPr lang="ko-KR" altLang="en-US" sz="1800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변수 그룹화 및 숫자로 변환</a:t>
              </a:r>
              <a:endParaRPr lang="ko-KR" altLang="en-US" sz="1800" b="1" dirty="0">
                <a:solidFill>
                  <a:srgbClr val="434343"/>
                </a:solidFill>
              </a:endParaRPr>
            </a:p>
          </p:txBody>
        </p:sp>
        <p:sp>
          <p:nvSpPr>
            <p:cNvPr id="17" name="Google Shape;8150;p130">
              <a:extLst>
                <a:ext uri="{FF2B5EF4-FFF2-40B4-BE49-F238E27FC236}">
                  <a16:creationId xmlns:a16="http://schemas.microsoft.com/office/drawing/2014/main" id="{BD1D93B6-4C78-6F4E-93A5-28E5A07E48A3}"/>
                </a:ext>
              </a:extLst>
            </p:cNvPr>
            <p:cNvSpPr/>
            <p:nvPr/>
          </p:nvSpPr>
          <p:spPr>
            <a:xfrm>
              <a:off x="854852" y="2901012"/>
              <a:ext cx="241022" cy="248798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104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전처리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19">
            <a:extLst>
              <a:ext uri="{FF2B5EF4-FFF2-40B4-BE49-F238E27FC236}">
                <a16:creationId xmlns:a16="http://schemas.microsoft.com/office/drawing/2014/main" id="{93005907-921F-C845-BA78-CE45E3FAE243}"/>
              </a:ext>
            </a:extLst>
          </p:cNvPr>
          <p:cNvSpPr/>
          <p:nvPr/>
        </p:nvSpPr>
        <p:spPr>
          <a:xfrm>
            <a:off x="1868631" y="3286899"/>
            <a:ext cx="1975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운송수단유형코드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14:cNvPr>
              <p14:cNvContentPartPr/>
              <p14:nvPr/>
            </p14:nvContentPartPr>
            <p14:xfrm>
              <a:off x="9409392" y="-1776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752" y="-18631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직사각형 19">
            <a:extLst>
              <a:ext uri="{FF2B5EF4-FFF2-40B4-BE49-F238E27FC236}">
                <a16:creationId xmlns:a16="http://schemas.microsoft.com/office/drawing/2014/main" id="{F3CC9E90-B407-964D-89D2-525F6797C346}"/>
              </a:ext>
            </a:extLst>
          </p:cNvPr>
          <p:cNvSpPr/>
          <p:nvPr/>
        </p:nvSpPr>
        <p:spPr>
          <a:xfrm>
            <a:off x="5374188" y="3291357"/>
            <a:ext cx="1975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통관지세관부호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p:sp>
        <p:nvSpPr>
          <p:cNvPr id="14" name="직사각형 19">
            <a:extLst>
              <a:ext uri="{FF2B5EF4-FFF2-40B4-BE49-F238E27FC236}">
                <a16:creationId xmlns:a16="http://schemas.microsoft.com/office/drawing/2014/main" id="{A98F01D4-3BAD-B743-9CBF-3A69034A7738}"/>
              </a:ext>
            </a:extLst>
          </p:cNvPr>
          <p:cNvSpPr/>
          <p:nvPr/>
        </p:nvSpPr>
        <p:spPr>
          <a:xfrm>
            <a:off x="1723221" y="3560904"/>
            <a:ext cx="2514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10, 40, 50, 60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각각 숫자 하나로 변환하고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나머지는 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변환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p:sp>
        <p:nvSpPr>
          <p:cNvPr id="15" name="직사각형 19">
            <a:extLst>
              <a:ext uri="{FF2B5EF4-FFF2-40B4-BE49-F238E27FC236}">
                <a16:creationId xmlns:a16="http://schemas.microsoft.com/office/drawing/2014/main" id="{32DDFF4A-DC40-954B-A029-266D94906148}"/>
              </a:ext>
            </a:extLst>
          </p:cNvPr>
          <p:cNvSpPr/>
          <p:nvPr/>
        </p:nvSpPr>
        <p:spPr>
          <a:xfrm>
            <a:off x="5034614" y="3560904"/>
            <a:ext cx="2752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16, 20, 30, 40, 41, 122, 140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각각 숫자 하나로 변환하고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나머지는 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변환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p:grpSp>
        <p:nvGrpSpPr>
          <p:cNvPr id="12" name="그룹 18">
            <a:extLst>
              <a:ext uri="{FF2B5EF4-FFF2-40B4-BE49-F238E27FC236}">
                <a16:creationId xmlns:a16="http://schemas.microsoft.com/office/drawing/2014/main" id="{0F2F1E69-0894-0042-89E8-6D0B1DEE9D13}"/>
              </a:ext>
            </a:extLst>
          </p:cNvPr>
          <p:cNvGrpSpPr/>
          <p:nvPr/>
        </p:nvGrpSpPr>
        <p:grpSpPr>
          <a:xfrm>
            <a:off x="735217" y="965175"/>
            <a:ext cx="4654201" cy="646331"/>
            <a:chOff x="854852" y="2840745"/>
            <a:chExt cx="3046149" cy="646331"/>
          </a:xfrm>
        </p:grpSpPr>
        <p:sp>
          <p:nvSpPr>
            <p:cNvPr id="16" name="직사각형 19">
              <a:extLst>
                <a:ext uri="{FF2B5EF4-FFF2-40B4-BE49-F238E27FC236}">
                  <a16:creationId xmlns:a16="http://schemas.microsoft.com/office/drawing/2014/main" id="{53186334-9780-4A4F-B912-BF8D506EC6AF}"/>
                </a:ext>
              </a:extLst>
            </p:cNvPr>
            <p:cNvSpPr/>
            <p:nvPr/>
          </p:nvSpPr>
          <p:spPr>
            <a:xfrm>
              <a:off x="1095873" y="2840745"/>
              <a:ext cx="28051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800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Categorical </a:t>
              </a:r>
              <a:r>
                <a:rPr lang="ko-KR" altLang="en-US" sz="1800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변수 그룹화 및 숫자로 변환</a:t>
              </a:r>
              <a:endParaRPr lang="ko-KR" altLang="en-US" sz="1800" b="1" dirty="0">
                <a:solidFill>
                  <a:srgbClr val="434343"/>
                </a:solidFill>
              </a:endParaRPr>
            </a:p>
          </p:txBody>
        </p:sp>
        <p:sp>
          <p:nvSpPr>
            <p:cNvPr id="17" name="Google Shape;8150;p130">
              <a:extLst>
                <a:ext uri="{FF2B5EF4-FFF2-40B4-BE49-F238E27FC236}">
                  <a16:creationId xmlns:a16="http://schemas.microsoft.com/office/drawing/2014/main" id="{BD1D93B6-4C78-6F4E-93A5-28E5A07E48A3}"/>
                </a:ext>
              </a:extLst>
            </p:cNvPr>
            <p:cNvSpPr/>
            <p:nvPr/>
          </p:nvSpPr>
          <p:spPr>
            <a:xfrm>
              <a:off x="854852" y="2901012"/>
              <a:ext cx="241022" cy="248798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EB90A9D-C292-0945-A559-80840EAB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564" y="1409985"/>
            <a:ext cx="2763448" cy="1842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5B988-77B9-A44B-9EB1-6BC39AA5D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262" y="1406598"/>
            <a:ext cx="2851857" cy="1842299"/>
          </a:xfrm>
          <a:prstGeom prst="rect">
            <a:avLst/>
          </a:prstGeom>
        </p:spPr>
      </p:pic>
      <p:sp>
        <p:nvSpPr>
          <p:cNvPr id="18" name="직사각형 19">
            <a:extLst>
              <a:ext uri="{FF2B5EF4-FFF2-40B4-BE49-F238E27FC236}">
                <a16:creationId xmlns:a16="http://schemas.microsoft.com/office/drawing/2014/main" id="{DAD38D67-1637-C048-8BA7-9B2F1075E2B7}"/>
              </a:ext>
            </a:extLst>
          </p:cNvPr>
          <p:cNvSpPr/>
          <p:nvPr/>
        </p:nvSpPr>
        <p:spPr>
          <a:xfrm>
            <a:off x="1964851" y="4165650"/>
            <a:ext cx="56629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그룹화 기준 </a:t>
            </a:r>
            <a:endParaRPr lang="en-US" altLang="ko-KR" b="1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주어진 데이터에 등장하는 빈도</a:t>
            </a:r>
            <a:endParaRPr lang="en-US" altLang="ko-KR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코드가 의미하는 내용을 읽어보고 중요하다고 생각되는 것 선별</a:t>
            </a:r>
            <a:endParaRPr lang="en-US" altLang="ko-KR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전처리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14:cNvPr>
              <p14:cNvContentPartPr/>
              <p14:nvPr/>
            </p14:nvContentPartPr>
            <p14:xfrm>
              <a:off x="9409392" y="-1776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392" y="-1866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직사각형 19">
            <a:extLst>
              <a:ext uri="{FF2B5EF4-FFF2-40B4-BE49-F238E27FC236}">
                <a16:creationId xmlns:a16="http://schemas.microsoft.com/office/drawing/2014/main" id="{74AD99DC-5304-1A4B-A304-1D45D1A56F7F}"/>
              </a:ext>
            </a:extLst>
          </p:cNvPr>
          <p:cNvSpPr/>
          <p:nvPr/>
        </p:nvSpPr>
        <p:spPr>
          <a:xfrm>
            <a:off x="651514" y="2008895"/>
            <a:ext cx="2962543" cy="231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방법</a:t>
            </a:r>
            <a:endParaRPr lang="en-US" altLang="ko-KR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Categorical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변수 내에서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2000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이상의 빈도를 갖는 값들은 개별적으로 숫자 하나로 변환</a:t>
            </a:r>
            <a:endParaRPr lang="en-US" altLang="ko-KR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2000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이하의 빈도를 갖는 값들은 하나의 그룹으로 취급하여 숫자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변환</a:t>
            </a:r>
            <a:endParaRPr lang="ko-KR" altLang="en-US" dirty="0">
              <a:solidFill>
                <a:srgbClr val="434343"/>
              </a:solidFill>
            </a:endParaRPr>
          </a:p>
        </p:txBody>
      </p:sp>
      <p:grpSp>
        <p:nvGrpSpPr>
          <p:cNvPr id="7" name="그룹 18">
            <a:extLst>
              <a:ext uri="{FF2B5EF4-FFF2-40B4-BE49-F238E27FC236}">
                <a16:creationId xmlns:a16="http://schemas.microsoft.com/office/drawing/2014/main" id="{93C08D22-1E5F-AD4A-9BEE-D14BEAA3C024}"/>
              </a:ext>
            </a:extLst>
          </p:cNvPr>
          <p:cNvGrpSpPr/>
          <p:nvPr/>
        </p:nvGrpSpPr>
        <p:grpSpPr>
          <a:xfrm>
            <a:off x="766891" y="1222402"/>
            <a:ext cx="2727430" cy="646331"/>
            <a:chOff x="854852" y="2840745"/>
            <a:chExt cx="3046149" cy="646331"/>
          </a:xfrm>
        </p:grpSpPr>
        <p:sp>
          <p:nvSpPr>
            <p:cNvPr id="9" name="직사각형 19">
              <a:extLst>
                <a:ext uri="{FF2B5EF4-FFF2-40B4-BE49-F238E27FC236}">
                  <a16:creationId xmlns:a16="http://schemas.microsoft.com/office/drawing/2014/main" id="{87BE2704-B32C-EF40-9D3A-AEE07DDF7FB5}"/>
                </a:ext>
              </a:extLst>
            </p:cNvPr>
            <p:cNvSpPr/>
            <p:nvPr/>
          </p:nvSpPr>
          <p:spPr>
            <a:xfrm>
              <a:off x="1095873" y="2840745"/>
              <a:ext cx="28051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800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Categorical </a:t>
              </a:r>
              <a:r>
                <a:rPr lang="ko-KR" altLang="en-US" sz="1800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변수 그룹화 및 숫자로 변환</a:t>
              </a:r>
              <a:endParaRPr lang="ko-KR" altLang="en-US" sz="1800" b="1" dirty="0">
                <a:solidFill>
                  <a:srgbClr val="434343"/>
                </a:solidFill>
              </a:endParaRPr>
            </a:p>
          </p:txBody>
        </p:sp>
        <p:sp>
          <p:nvSpPr>
            <p:cNvPr id="11" name="Google Shape;8150;p130">
              <a:extLst>
                <a:ext uri="{FF2B5EF4-FFF2-40B4-BE49-F238E27FC236}">
                  <a16:creationId xmlns:a16="http://schemas.microsoft.com/office/drawing/2014/main" id="{4F12219B-6417-FF4C-877B-381D509047A0}"/>
                </a:ext>
              </a:extLst>
            </p:cNvPr>
            <p:cNvSpPr/>
            <p:nvPr/>
          </p:nvSpPr>
          <p:spPr>
            <a:xfrm>
              <a:off x="854852" y="2901012"/>
              <a:ext cx="241022" cy="248798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1EAFA7-A862-3649-8AD4-BA973EFE35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10"/>
          <a:stretch/>
        </p:blipFill>
        <p:spPr>
          <a:xfrm>
            <a:off x="3752104" y="1407068"/>
            <a:ext cx="4740382" cy="22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89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전처리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19">
            <a:extLst>
              <a:ext uri="{FF2B5EF4-FFF2-40B4-BE49-F238E27FC236}">
                <a16:creationId xmlns:a16="http://schemas.microsoft.com/office/drawing/2014/main" id="{93005907-921F-C845-BA78-CE45E3FAE243}"/>
              </a:ext>
            </a:extLst>
          </p:cNvPr>
          <p:cNvSpPr/>
          <p:nvPr/>
        </p:nvSpPr>
        <p:spPr>
          <a:xfrm>
            <a:off x="1917095" y="4162574"/>
            <a:ext cx="2296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신고중량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로그변환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전 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14:cNvPr>
              <p14:cNvContentPartPr/>
              <p14:nvPr/>
            </p14:nvContentPartPr>
            <p14:xfrm>
              <a:off x="9409392" y="-1776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7993795-5484-4547-A4AE-3D2FDB7696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752" y="-18631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76B4AA9-A207-F74C-9A8B-333F9DF77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264" y="1478457"/>
            <a:ext cx="2342616" cy="2606461"/>
          </a:xfrm>
          <a:prstGeom prst="rect">
            <a:avLst/>
          </a:prstGeom>
        </p:spPr>
      </p:pic>
      <p:sp>
        <p:nvSpPr>
          <p:cNvPr id="11" name="직사각형 19">
            <a:extLst>
              <a:ext uri="{FF2B5EF4-FFF2-40B4-BE49-F238E27FC236}">
                <a16:creationId xmlns:a16="http://schemas.microsoft.com/office/drawing/2014/main" id="{6381B0BB-84A7-AF49-B51B-4D55BBE4B722}"/>
              </a:ext>
            </a:extLst>
          </p:cNvPr>
          <p:cNvSpPr/>
          <p:nvPr/>
        </p:nvSpPr>
        <p:spPr>
          <a:xfrm>
            <a:off x="5075864" y="4133051"/>
            <a:ext cx="2296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9]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신고중량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로그변환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후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p:sp>
        <p:nvSpPr>
          <p:cNvPr id="12" name="직사각형 19">
            <a:extLst>
              <a:ext uri="{FF2B5EF4-FFF2-40B4-BE49-F238E27FC236}">
                <a16:creationId xmlns:a16="http://schemas.microsoft.com/office/drawing/2014/main" id="{71DEEE2C-4228-8442-B91A-9F2DEEDB4A2E}"/>
              </a:ext>
            </a:extLst>
          </p:cNvPr>
          <p:cNvSpPr/>
          <p:nvPr/>
        </p:nvSpPr>
        <p:spPr>
          <a:xfrm>
            <a:off x="1797568" y="4447936"/>
            <a:ext cx="57743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434343"/>
                </a:solidFill>
              </a:rPr>
              <a:t>Right Skewed</a:t>
            </a:r>
            <a:r>
              <a:rPr lang="ko-KR" altLang="en-US" dirty="0">
                <a:solidFill>
                  <a:srgbClr val="434343"/>
                </a:solidFill>
              </a:rPr>
              <a:t> 분포 </a:t>
            </a:r>
            <a:r>
              <a:rPr lang="en-US" altLang="ko-KR" dirty="0">
                <a:solidFill>
                  <a:srgbClr val="434343"/>
                </a:solidFill>
              </a:rPr>
              <a:t>-&gt;</a:t>
            </a:r>
            <a:r>
              <a:rPr lang="ko-KR" altLang="en-US" dirty="0">
                <a:solidFill>
                  <a:srgbClr val="434343"/>
                </a:solidFill>
              </a:rPr>
              <a:t> </a:t>
            </a:r>
            <a:r>
              <a:rPr lang="en-US" altLang="ko-KR" dirty="0">
                <a:solidFill>
                  <a:srgbClr val="434343"/>
                </a:solidFill>
              </a:rPr>
              <a:t>Log Transformation</a:t>
            </a:r>
            <a:r>
              <a:rPr lang="ko-KR" altLang="en-US" dirty="0">
                <a:solidFill>
                  <a:srgbClr val="434343"/>
                </a:solidFill>
              </a:rPr>
              <a:t>을 사용해 </a:t>
            </a:r>
            <a:r>
              <a:rPr lang="en-US" altLang="ko-KR" dirty="0">
                <a:solidFill>
                  <a:srgbClr val="434343"/>
                </a:solidFill>
              </a:rPr>
              <a:t>Skewed</a:t>
            </a:r>
            <a:r>
              <a:rPr lang="ko-KR" altLang="en-US" dirty="0">
                <a:solidFill>
                  <a:srgbClr val="434343"/>
                </a:solidFill>
              </a:rPr>
              <a:t> 현상 완화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BFF9D-8C48-B848-820D-A3763B66D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1478457"/>
            <a:ext cx="2695082" cy="2613687"/>
          </a:xfrm>
          <a:prstGeom prst="rect">
            <a:avLst/>
          </a:prstGeom>
        </p:spPr>
      </p:pic>
      <p:grpSp>
        <p:nvGrpSpPr>
          <p:cNvPr id="14" name="그룹 18">
            <a:extLst>
              <a:ext uri="{FF2B5EF4-FFF2-40B4-BE49-F238E27FC236}">
                <a16:creationId xmlns:a16="http://schemas.microsoft.com/office/drawing/2014/main" id="{D4779CDF-3260-B84F-A728-BD6E923D058B}"/>
              </a:ext>
            </a:extLst>
          </p:cNvPr>
          <p:cNvGrpSpPr/>
          <p:nvPr/>
        </p:nvGrpSpPr>
        <p:grpSpPr>
          <a:xfrm>
            <a:off x="885931" y="969543"/>
            <a:ext cx="3046149" cy="369332"/>
            <a:chOff x="854852" y="2840745"/>
            <a:chExt cx="3046149" cy="369332"/>
          </a:xfrm>
        </p:grpSpPr>
        <p:sp>
          <p:nvSpPr>
            <p:cNvPr id="15" name="직사각형 19">
              <a:extLst>
                <a:ext uri="{FF2B5EF4-FFF2-40B4-BE49-F238E27FC236}">
                  <a16:creationId xmlns:a16="http://schemas.microsoft.com/office/drawing/2014/main" id="{CBD69956-DC3D-CA42-8C9D-8CC6440DC4E2}"/>
                </a:ext>
              </a:extLst>
            </p:cNvPr>
            <p:cNvSpPr/>
            <p:nvPr/>
          </p:nvSpPr>
          <p:spPr>
            <a:xfrm>
              <a:off x="1095873" y="2840745"/>
              <a:ext cx="28051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00" b="1" dirty="0" err="1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신고중량</a:t>
              </a:r>
              <a:r>
                <a:rPr lang="ko-KR" altLang="en-US" sz="1800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로그 변환</a:t>
              </a:r>
              <a:endParaRPr lang="ko-KR" altLang="en-US" sz="1800" b="1" dirty="0">
                <a:solidFill>
                  <a:srgbClr val="434343"/>
                </a:solidFill>
              </a:endParaRPr>
            </a:p>
          </p:txBody>
        </p:sp>
        <p:sp>
          <p:nvSpPr>
            <p:cNvPr id="16" name="Google Shape;8150;p130">
              <a:extLst>
                <a:ext uri="{FF2B5EF4-FFF2-40B4-BE49-F238E27FC236}">
                  <a16:creationId xmlns:a16="http://schemas.microsoft.com/office/drawing/2014/main" id="{E76B9524-BE17-9F4A-94C9-33D347847EB5}"/>
                </a:ext>
              </a:extLst>
            </p:cNvPr>
            <p:cNvSpPr/>
            <p:nvPr/>
          </p:nvSpPr>
          <p:spPr>
            <a:xfrm>
              <a:off x="854852" y="2901012"/>
              <a:ext cx="241022" cy="248798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524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1"/>
          <p:cNvSpPr txBox="1">
            <a:spLocks noGrp="1"/>
          </p:cNvSpPr>
          <p:nvPr>
            <p:ph type="ctrTitle"/>
          </p:nvPr>
        </p:nvSpPr>
        <p:spPr>
          <a:xfrm flipH="1">
            <a:off x="2800950" y="26663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 METHOD</a:t>
            </a:r>
            <a:endParaRPr/>
          </a:p>
        </p:txBody>
      </p:sp>
      <p:sp>
        <p:nvSpPr>
          <p:cNvPr id="1075" name="Google Shape;1075;p91"/>
          <p:cNvSpPr txBox="1">
            <a:spLocks noGrp="1"/>
          </p:cNvSpPr>
          <p:nvPr>
            <p:ph type="title" idx="2"/>
          </p:nvPr>
        </p:nvSpPr>
        <p:spPr>
          <a:xfrm flipH="1">
            <a:off x="270750" y="30577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76" name="Google Shape;1076;p91"/>
          <p:cNvSpPr txBox="1">
            <a:spLocks noGrp="1"/>
          </p:cNvSpPr>
          <p:nvPr>
            <p:ph type="subTitle" idx="1"/>
          </p:nvPr>
        </p:nvSpPr>
        <p:spPr>
          <a:xfrm>
            <a:off x="2800950" y="36101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선정 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클래스 불균형 조절</a:t>
            </a: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77" name="Google Shape;1077;p91"/>
          <p:cNvCxnSpPr/>
          <p:nvPr/>
        </p:nvCxnSpPr>
        <p:spPr>
          <a:xfrm>
            <a:off x="2681288" y="2924175"/>
            <a:ext cx="0" cy="22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8388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0"/>
          <p:cNvSpPr txBox="1">
            <a:spLocks noGrp="1"/>
          </p:cNvSpPr>
          <p:nvPr>
            <p:ph type="ctrTitle" idx="8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Ensemble – Bagging / Boosting</a:t>
            </a:r>
            <a:endParaRPr dirty="0"/>
          </a:p>
        </p:txBody>
      </p:sp>
      <p:grpSp>
        <p:nvGrpSpPr>
          <p:cNvPr id="781" name="Google Shape;781;p80"/>
          <p:cNvGrpSpPr/>
          <p:nvPr/>
        </p:nvGrpSpPr>
        <p:grpSpPr>
          <a:xfrm>
            <a:off x="4606702" y="1048607"/>
            <a:ext cx="4542126" cy="1753500"/>
            <a:chOff x="4606702" y="1048607"/>
            <a:chExt cx="4542126" cy="1753500"/>
          </a:xfrm>
        </p:grpSpPr>
        <p:sp>
          <p:nvSpPr>
            <p:cNvPr id="782" name="Google Shape;782;p80"/>
            <p:cNvSpPr/>
            <p:nvPr/>
          </p:nvSpPr>
          <p:spPr>
            <a:xfrm rot="10800000">
              <a:off x="4606702" y="1048607"/>
              <a:ext cx="2971800" cy="1753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3" name="Google Shape;783;p80"/>
            <p:cNvCxnSpPr/>
            <p:nvPr/>
          </p:nvCxnSpPr>
          <p:spPr>
            <a:xfrm>
              <a:off x="7578328" y="1343025"/>
              <a:ext cx="1570500" cy="0"/>
            </a:xfrm>
            <a:prstGeom prst="straightConnector1">
              <a:avLst/>
            </a:pr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4" name="Google Shape;784;p80"/>
          <p:cNvGrpSpPr/>
          <p:nvPr/>
        </p:nvGrpSpPr>
        <p:grpSpPr>
          <a:xfrm>
            <a:off x="-30674" y="2862585"/>
            <a:ext cx="4567973" cy="1753500"/>
            <a:chOff x="-28500" y="2850600"/>
            <a:chExt cx="4567973" cy="1753500"/>
          </a:xfrm>
        </p:grpSpPr>
        <p:sp>
          <p:nvSpPr>
            <p:cNvPr id="785" name="Google Shape;785;p80"/>
            <p:cNvSpPr/>
            <p:nvPr/>
          </p:nvSpPr>
          <p:spPr>
            <a:xfrm>
              <a:off x="1565572" y="2850600"/>
              <a:ext cx="2973900" cy="1753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6" name="Google Shape;786;p80"/>
            <p:cNvCxnSpPr/>
            <p:nvPr/>
          </p:nvCxnSpPr>
          <p:spPr>
            <a:xfrm rot="10800000">
              <a:off x="-28500" y="4310063"/>
              <a:ext cx="1590600" cy="0"/>
            </a:xfrm>
            <a:prstGeom prst="straightConnector1">
              <a:avLst/>
            </a:pr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7" name="Google Shape;787;p80"/>
          <p:cNvSpPr/>
          <p:nvPr/>
        </p:nvSpPr>
        <p:spPr>
          <a:xfrm rot="10800000" flipH="1">
            <a:off x="1565497" y="1048600"/>
            <a:ext cx="2973900" cy="1753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hlink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80"/>
          <p:cNvSpPr/>
          <p:nvPr/>
        </p:nvSpPr>
        <p:spPr>
          <a:xfrm flipH="1">
            <a:off x="4606702" y="2850593"/>
            <a:ext cx="2971800" cy="1753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hlink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0"/>
          <p:cNvSpPr txBox="1">
            <a:spLocks noGrp="1"/>
          </p:cNvSpPr>
          <p:nvPr>
            <p:ph type="ctrTitle"/>
          </p:nvPr>
        </p:nvSpPr>
        <p:spPr>
          <a:xfrm>
            <a:off x="2009432" y="1222174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XGBOOST</a:t>
            </a:r>
            <a:endParaRPr dirty="0"/>
          </a:p>
        </p:txBody>
      </p:sp>
      <p:sp>
        <p:nvSpPr>
          <p:cNvPr id="790" name="Google Shape;790;p80"/>
          <p:cNvSpPr txBox="1">
            <a:spLocks noGrp="1"/>
          </p:cNvSpPr>
          <p:nvPr>
            <p:ph type="subTitle" idx="1"/>
          </p:nvPr>
        </p:nvSpPr>
        <p:spPr>
          <a:xfrm>
            <a:off x="1964851" y="1602015"/>
            <a:ext cx="2040664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Boosting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방식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병렬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처리 가능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Tree pruning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Overffiting</a:t>
            </a: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방지에 효과적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91" name="Google Shape;791;p80"/>
          <p:cNvSpPr txBox="1">
            <a:spLocks noGrp="1"/>
          </p:cNvSpPr>
          <p:nvPr>
            <p:ph type="ctrTitle" idx="2"/>
          </p:nvPr>
        </p:nvSpPr>
        <p:spPr>
          <a:xfrm>
            <a:off x="2009432" y="2999459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LIGHTGBM</a:t>
            </a:r>
            <a:endParaRPr dirty="0"/>
          </a:p>
        </p:txBody>
      </p:sp>
      <p:sp>
        <p:nvSpPr>
          <p:cNvPr id="792" name="Google Shape;792;p80"/>
          <p:cNvSpPr txBox="1">
            <a:spLocks noGrp="1"/>
          </p:cNvSpPr>
          <p:nvPr>
            <p:ph type="subTitle" idx="3"/>
          </p:nvPr>
        </p:nvSpPr>
        <p:spPr>
          <a:xfrm>
            <a:off x="1897768" y="3377574"/>
            <a:ext cx="2174829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대용량 데이터 처리에 강함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Categorical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변수들을 자동변환하고 최적으로 분할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XGBoost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보다 빠름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수가 적으면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Overfitting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가능성 존재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93" name="Google Shape;793;p80"/>
          <p:cNvSpPr txBox="1">
            <a:spLocks noGrp="1"/>
          </p:cNvSpPr>
          <p:nvPr>
            <p:ph type="ctrTitle" idx="4"/>
          </p:nvPr>
        </p:nvSpPr>
        <p:spPr>
          <a:xfrm>
            <a:off x="4962724" y="1209475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RANDOMFOREST</a:t>
            </a:r>
            <a:endParaRPr dirty="0"/>
          </a:p>
        </p:txBody>
      </p:sp>
      <p:sp>
        <p:nvSpPr>
          <p:cNvPr id="794" name="Google Shape;794;p80"/>
          <p:cNvSpPr txBox="1">
            <a:spLocks noGrp="1"/>
          </p:cNvSpPr>
          <p:nvPr>
            <p:ph type="subTitle" idx="5"/>
          </p:nvPr>
        </p:nvSpPr>
        <p:spPr>
          <a:xfrm>
            <a:off x="4927678" y="1550558"/>
            <a:ext cx="2386499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Clr>
                <a:schemeClr val="dk1"/>
              </a:buClr>
              <a:buFontTx/>
              <a:buChar char="-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Bagging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방식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>
              <a:buClr>
                <a:schemeClr val="dk1"/>
              </a:buClr>
              <a:buFontTx/>
              <a:buChar char="-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Overfitting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방지에 효과적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Missing </a:t>
            </a: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Vaule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강함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대량 데이터 셋에서 다소 느림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 설명력 낮음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95" name="Google Shape;795;p80"/>
          <p:cNvSpPr txBox="1">
            <a:spLocks noGrp="1"/>
          </p:cNvSpPr>
          <p:nvPr>
            <p:ph type="ctrTitle" idx="6"/>
          </p:nvPr>
        </p:nvSpPr>
        <p:spPr>
          <a:xfrm>
            <a:off x="4927678" y="2999459"/>
            <a:ext cx="2271602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RUSBOOSTCLASSIFIER</a:t>
            </a:r>
            <a:endParaRPr dirty="0"/>
          </a:p>
        </p:txBody>
      </p:sp>
      <p:sp>
        <p:nvSpPr>
          <p:cNvPr id="796" name="Google Shape;796;p80"/>
          <p:cNvSpPr txBox="1">
            <a:spLocks noGrp="1"/>
          </p:cNvSpPr>
          <p:nvPr>
            <p:ph type="subTitle" idx="7"/>
          </p:nvPr>
        </p:nvSpPr>
        <p:spPr>
          <a:xfrm>
            <a:off x="4962724" y="3404662"/>
            <a:ext cx="1982086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불균형 데이터에 최적화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Random Under Sampling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AdaBoost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2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14" name="Google Shape;314;p57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5" name="Google Shape;315;p5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16" name="Google Shape;316;p57"/>
          <p:cNvSpPr txBox="1">
            <a:spLocks noGrp="1"/>
          </p:cNvSpPr>
          <p:nvPr>
            <p:ph type="subTitle" idx="1"/>
          </p:nvPr>
        </p:nvSpPr>
        <p:spPr>
          <a:xfrm>
            <a:off x="477983" y="613462"/>
            <a:ext cx="1886764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주제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배경 및 목적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7" name="Google Shape;317;p57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8" name="Google Shape;318;p57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9" name="Google Shape;319;p57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0" name="Google Shape;320;p57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1" name="Google Shape;321;p57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2" name="Google Shape;322;p57"/>
          <p:cNvSpPr txBox="1">
            <a:spLocks noGrp="1"/>
          </p:cNvSpPr>
          <p:nvPr>
            <p:ph type="ctrTitle" idx="9"/>
          </p:nvPr>
        </p:nvSpPr>
        <p:spPr>
          <a:xfrm>
            <a:off x="304800" y="1167854"/>
            <a:ext cx="205979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DEFINITION</a:t>
            </a:r>
            <a:endParaRPr/>
          </a:p>
        </p:txBody>
      </p:sp>
      <p:sp>
        <p:nvSpPr>
          <p:cNvPr id="323" name="Google Shape;323;p57"/>
          <p:cNvSpPr txBox="1">
            <a:spLocks noGrp="1"/>
          </p:cNvSpPr>
          <p:nvPr>
            <p:ph type="subTitle" idx="13"/>
          </p:nvPr>
        </p:nvSpPr>
        <p:spPr>
          <a:xfrm>
            <a:off x="690446" y="160602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문제정의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해결 방안 제시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4" name="Google Shape;324;p57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EXPLANATION</a:t>
            </a:r>
            <a:endParaRPr/>
          </a:p>
        </p:txBody>
      </p:sp>
      <p:sp>
        <p:nvSpPr>
          <p:cNvPr id="325" name="Google Shape;325;p57"/>
          <p:cNvSpPr txBox="1">
            <a:spLocks noGrp="1"/>
          </p:cNvSpPr>
          <p:nvPr>
            <p:ph type="subTitle" idx="15"/>
          </p:nvPr>
        </p:nvSpPr>
        <p:spPr>
          <a:xfrm>
            <a:off x="690446" y="255314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소개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전처리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6" name="Google Shape;326;p57"/>
          <p:cNvSpPr txBox="1">
            <a:spLocks noGrp="1"/>
          </p:cNvSpPr>
          <p:nvPr>
            <p:ph type="ctrTitle" idx="16"/>
          </p:nvPr>
        </p:nvSpPr>
        <p:spPr>
          <a:xfrm>
            <a:off x="6811558" y="19725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 METHOD</a:t>
            </a:r>
            <a:endParaRPr dirty="0"/>
          </a:p>
        </p:txBody>
      </p:sp>
      <p:sp>
        <p:nvSpPr>
          <p:cNvPr id="327" name="Google Shape;327;p57"/>
          <p:cNvSpPr txBox="1">
            <a:spLocks noGrp="1"/>
          </p:cNvSpPr>
          <p:nvPr>
            <p:ph type="subTitle" idx="17"/>
          </p:nvPr>
        </p:nvSpPr>
        <p:spPr>
          <a:xfrm>
            <a:off x="6811558" y="239293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선정</a:t>
            </a:r>
            <a:endParaRPr lang="en-US" altLang="ko-KR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클래스 불균형 조절</a:t>
            </a: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8" name="Google Shape;328;p57"/>
          <p:cNvSpPr txBox="1">
            <a:spLocks noGrp="1"/>
          </p:cNvSpPr>
          <p:nvPr>
            <p:ph type="ctrTitle" idx="18"/>
          </p:nvPr>
        </p:nvSpPr>
        <p:spPr>
          <a:xfrm>
            <a:off x="6811558" y="300504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ASESSMENT</a:t>
            </a:r>
            <a:endParaRPr/>
          </a:p>
        </p:txBody>
      </p:sp>
      <p:sp>
        <p:nvSpPr>
          <p:cNvPr id="329" name="Google Shape;329;p57"/>
          <p:cNvSpPr txBox="1">
            <a:spLocks noGrp="1"/>
          </p:cNvSpPr>
          <p:nvPr>
            <p:ph type="subTitle" idx="19"/>
          </p:nvPr>
        </p:nvSpPr>
        <p:spPr>
          <a:xfrm>
            <a:off x="6811558" y="3416849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성능 평가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프로세스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0" name="Google Shape;330;p57"/>
          <p:cNvSpPr txBox="1">
            <a:spLocks noGrp="1"/>
          </p:cNvSpPr>
          <p:nvPr>
            <p:ph type="ctrTitle" idx="20"/>
          </p:nvPr>
        </p:nvSpPr>
        <p:spPr>
          <a:xfrm>
            <a:off x="6811558" y="4017301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1" name="Google Shape;331;p57"/>
          <p:cNvSpPr txBox="1">
            <a:spLocks noGrp="1"/>
          </p:cNvSpPr>
          <p:nvPr>
            <p:ph type="subTitle" idx="21"/>
          </p:nvPr>
        </p:nvSpPr>
        <p:spPr>
          <a:xfrm>
            <a:off x="6811558" y="44291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결과</a:t>
            </a: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2" name="Google Shape;332;p5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5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최종선택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XGBOOST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285826" y="1702427"/>
            <a:ext cx="7370878" cy="2641015"/>
            <a:chOff x="1964851" y="1717176"/>
            <a:chExt cx="7507762" cy="2641015"/>
          </a:xfrm>
        </p:grpSpPr>
        <p:grpSp>
          <p:nvGrpSpPr>
            <p:cNvPr id="3" name="그룹 2"/>
            <p:cNvGrpSpPr/>
            <p:nvPr/>
          </p:nvGrpSpPr>
          <p:grpSpPr>
            <a:xfrm>
              <a:off x="1964851" y="1717176"/>
              <a:ext cx="7507762" cy="2180736"/>
              <a:chOff x="1898464" y="1745751"/>
              <a:chExt cx="7507762" cy="2180736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1898464" y="1745751"/>
                <a:ext cx="5880761" cy="338554"/>
                <a:chOff x="854852" y="2840745"/>
                <a:chExt cx="5880761" cy="33855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1095873" y="2840745"/>
                  <a:ext cx="563974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>
                      <a:solidFill>
                        <a:srgbClr val="434343"/>
                      </a:solidFill>
                    </a:rPr>
                    <a:t>뛰어난 예측</a:t>
                  </a:r>
                  <a:r>
                    <a:rPr lang="en-US" altLang="ko-KR" sz="1600">
                      <a:solidFill>
                        <a:srgbClr val="434343"/>
                      </a:solidFill>
                    </a:rPr>
                    <a:t>: </a:t>
                  </a:r>
                  <a:r>
                    <a:rPr lang="ko-KR" altLang="en-US" sz="1600">
                      <a:solidFill>
                        <a:srgbClr val="434343"/>
                      </a:solidFill>
                    </a:rPr>
                    <a:t>분류와 회귀 영역에서 뛰어난 예측 성능</a:t>
                  </a:r>
                </a:p>
              </p:txBody>
            </p:sp>
            <p:sp>
              <p:nvSpPr>
                <p:cNvPr id="6" name="Google Shape;8150;p130"/>
                <p:cNvSpPr/>
                <p:nvPr/>
              </p:nvSpPr>
              <p:spPr>
                <a:xfrm>
                  <a:off x="854852" y="2901012"/>
                  <a:ext cx="241022" cy="248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8" extrusionOk="0">
                      <a:moveTo>
                        <a:pt x="5829" y="2458"/>
                      </a:moveTo>
                      <a:cubicBezTo>
                        <a:pt x="6207" y="2458"/>
                        <a:pt x="6491" y="2773"/>
                        <a:pt x="6491" y="3120"/>
                      </a:cubicBezTo>
                      <a:cubicBezTo>
                        <a:pt x="6522" y="3466"/>
                        <a:pt x="6207" y="3781"/>
                        <a:pt x="5829" y="3781"/>
                      </a:cubicBezTo>
                      <a:cubicBezTo>
                        <a:pt x="5419" y="3781"/>
                        <a:pt x="5136" y="3466"/>
                        <a:pt x="5136" y="3120"/>
                      </a:cubicBezTo>
                      <a:cubicBezTo>
                        <a:pt x="5136" y="2742"/>
                        <a:pt x="5482" y="2458"/>
                        <a:pt x="5829" y="2458"/>
                      </a:cubicBezTo>
                      <a:close/>
                      <a:moveTo>
                        <a:pt x="5860" y="4474"/>
                      </a:moveTo>
                      <a:cubicBezTo>
                        <a:pt x="6238" y="4474"/>
                        <a:pt x="6522" y="4789"/>
                        <a:pt x="6522" y="5136"/>
                      </a:cubicBezTo>
                      <a:lnTo>
                        <a:pt x="6522" y="8570"/>
                      </a:lnTo>
                      <a:cubicBezTo>
                        <a:pt x="6522" y="8948"/>
                        <a:pt x="6207" y="9232"/>
                        <a:pt x="5860" y="9232"/>
                      </a:cubicBezTo>
                      <a:cubicBezTo>
                        <a:pt x="5451" y="9232"/>
                        <a:pt x="5199" y="8917"/>
                        <a:pt x="5199" y="8570"/>
                      </a:cubicBezTo>
                      <a:lnTo>
                        <a:pt x="5199" y="5136"/>
                      </a:lnTo>
                      <a:cubicBezTo>
                        <a:pt x="5199" y="4726"/>
                        <a:pt x="5514" y="4474"/>
                        <a:pt x="5860" y="4474"/>
                      </a:cubicBezTo>
                      <a:close/>
                      <a:moveTo>
                        <a:pt x="5829" y="1"/>
                      </a:moveTo>
                      <a:cubicBezTo>
                        <a:pt x="2615" y="1"/>
                        <a:pt x="0" y="2647"/>
                        <a:pt x="0" y="5829"/>
                      </a:cubicBezTo>
                      <a:cubicBezTo>
                        <a:pt x="0" y="9043"/>
                        <a:pt x="2615" y="11657"/>
                        <a:pt x="5829" y="11657"/>
                      </a:cubicBezTo>
                      <a:cubicBezTo>
                        <a:pt x="9011" y="11657"/>
                        <a:pt x="11657" y="9043"/>
                        <a:pt x="11657" y="5829"/>
                      </a:cubicBezTo>
                      <a:cubicBezTo>
                        <a:pt x="11689" y="2647"/>
                        <a:pt x="9042" y="1"/>
                        <a:pt x="5829" y="1"/>
                      </a:cubicBezTo>
                      <a:close/>
                    </a:path>
                  </a:pathLst>
                </a:custGeom>
                <a:solidFill>
                  <a:srgbClr val="E4E4E4"/>
                </a:solidFill>
                <a:ln w="12700">
                  <a:solidFill>
                    <a:srgbClr val="434343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1898464" y="2207096"/>
                <a:ext cx="6288273" cy="338554"/>
                <a:chOff x="854852" y="2840745"/>
                <a:chExt cx="6288273" cy="338554"/>
              </a:xfrm>
            </p:grpSpPr>
            <p:sp>
              <p:nvSpPr>
                <p:cNvPr id="8" name="직사각형 7"/>
                <p:cNvSpPr/>
                <p:nvPr/>
              </p:nvSpPr>
              <p:spPr>
                <a:xfrm>
                  <a:off x="1095872" y="2840745"/>
                  <a:ext cx="604725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434343"/>
                      </a:solidFill>
                    </a:rPr>
                    <a:t>빠른 수행 시간</a:t>
                  </a:r>
                  <a:r>
                    <a:rPr lang="en-US" altLang="ko-KR" sz="1600" dirty="0">
                      <a:solidFill>
                        <a:srgbClr val="434343"/>
                      </a:solidFill>
                    </a:rPr>
                    <a:t>: </a:t>
                  </a:r>
                  <a:r>
                    <a:rPr lang="ko-KR" altLang="en-US" sz="1600" dirty="0">
                      <a:solidFill>
                        <a:srgbClr val="434343"/>
                      </a:solidFill>
                    </a:rPr>
                    <a:t>병렬 수행 가능</a:t>
                  </a:r>
                </a:p>
              </p:txBody>
            </p:sp>
            <p:sp>
              <p:nvSpPr>
                <p:cNvPr id="9" name="Google Shape;8150;p130"/>
                <p:cNvSpPr/>
                <p:nvPr/>
              </p:nvSpPr>
              <p:spPr>
                <a:xfrm>
                  <a:off x="854852" y="2901012"/>
                  <a:ext cx="241022" cy="248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8" extrusionOk="0">
                      <a:moveTo>
                        <a:pt x="5829" y="2458"/>
                      </a:moveTo>
                      <a:cubicBezTo>
                        <a:pt x="6207" y="2458"/>
                        <a:pt x="6491" y="2773"/>
                        <a:pt x="6491" y="3120"/>
                      </a:cubicBezTo>
                      <a:cubicBezTo>
                        <a:pt x="6522" y="3466"/>
                        <a:pt x="6207" y="3781"/>
                        <a:pt x="5829" y="3781"/>
                      </a:cubicBezTo>
                      <a:cubicBezTo>
                        <a:pt x="5419" y="3781"/>
                        <a:pt x="5136" y="3466"/>
                        <a:pt x="5136" y="3120"/>
                      </a:cubicBezTo>
                      <a:cubicBezTo>
                        <a:pt x="5136" y="2742"/>
                        <a:pt x="5482" y="2458"/>
                        <a:pt x="5829" y="2458"/>
                      </a:cubicBezTo>
                      <a:close/>
                      <a:moveTo>
                        <a:pt x="5860" y="4474"/>
                      </a:moveTo>
                      <a:cubicBezTo>
                        <a:pt x="6238" y="4474"/>
                        <a:pt x="6522" y="4789"/>
                        <a:pt x="6522" y="5136"/>
                      </a:cubicBezTo>
                      <a:lnTo>
                        <a:pt x="6522" y="8570"/>
                      </a:lnTo>
                      <a:cubicBezTo>
                        <a:pt x="6522" y="8948"/>
                        <a:pt x="6207" y="9232"/>
                        <a:pt x="5860" y="9232"/>
                      </a:cubicBezTo>
                      <a:cubicBezTo>
                        <a:pt x="5451" y="9232"/>
                        <a:pt x="5199" y="8917"/>
                        <a:pt x="5199" y="8570"/>
                      </a:cubicBezTo>
                      <a:lnTo>
                        <a:pt x="5199" y="5136"/>
                      </a:lnTo>
                      <a:cubicBezTo>
                        <a:pt x="5199" y="4726"/>
                        <a:pt x="5514" y="4474"/>
                        <a:pt x="5860" y="4474"/>
                      </a:cubicBezTo>
                      <a:close/>
                      <a:moveTo>
                        <a:pt x="5829" y="1"/>
                      </a:moveTo>
                      <a:cubicBezTo>
                        <a:pt x="2615" y="1"/>
                        <a:pt x="0" y="2647"/>
                        <a:pt x="0" y="5829"/>
                      </a:cubicBezTo>
                      <a:cubicBezTo>
                        <a:pt x="0" y="9043"/>
                        <a:pt x="2615" y="11657"/>
                        <a:pt x="5829" y="11657"/>
                      </a:cubicBezTo>
                      <a:cubicBezTo>
                        <a:pt x="9011" y="11657"/>
                        <a:pt x="11657" y="9043"/>
                        <a:pt x="11657" y="5829"/>
                      </a:cubicBezTo>
                      <a:cubicBezTo>
                        <a:pt x="11689" y="2647"/>
                        <a:pt x="9042" y="1"/>
                        <a:pt x="5829" y="1"/>
                      </a:cubicBezTo>
                      <a:close/>
                    </a:path>
                  </a:pathLst>
                </a:custGeom>
                <a:solidFill>
                  <a:srgbClr val="E4E4E4"/>
                </a:solidFill>
                <a:ln w="12700">
                  <a:solidFill>
                    <a:srgbClr val="434343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1898464" y="3587933"/>
                <a:ext cx="7507762" cy="338554"/>
                <a:chOff x="854852" y="2840745"/>
                <a:chExt cx="7507762" cy="338554"/>
              </a:xfrm>
            </p:grpSpPr>
            <p:sp>
              <p:nvSpPr>
                <p:cNvPr id="11" name="직사각형 10"/>
                <p:cNvSpPr/>
                <p:nvPr/>
              </p:nvSpPr>
              <p:spPr>
                <a:xfrm>
                  <a:off x="1095872" y="2840745"/>
                  <a:ext cx="7266742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434343"/>
                      </a:solidFill>
                    </a:rPr>
                    <a:t>내장된 교차 검증</a:t>
                  </a:r>
                  <a:r>
                    <a:rPr lang="en-US" altLang="ko-KR" sz="1600" dirty="0">
                      <a:solidFill>
                        <a:srgbClr val="434343"/>
                      </a:solidFill>
                    </a:rPr>
                    <a:t>: </a:t>
                  </a:r>
                  <a:r>
                    <a:rPr lang="ko-KR" altLang="en-US" sz="1600" dirty="0">
                      <a:solidFill>
                        <a:srgbClr val="434343"/>
                      </a:solidFill>
                    </a:rPr>
                    <a:t>내부적으로 교차 검증 ➡ 최적화된 반복 수행 횟수</a:t>
                  </a:r>
                </a:p>
              </p:txBody>
            </p:sp>
            <p:sp>
              <p:nvSpPr>
                <p:cNvPr id="12" name="Google Shape;8150;p130"/>
                <p:cNvSpPr/>
                <p:nvPr/>
              </p:nvSpPr>
              <p:spPr>
                <a:xfrm>
                  <a:off x="854852" y="2901012"/>
                  <a:ext cx="241022" cy="248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8" extrusionOk="0">
                      <a:moveTo>
                        <a:pt x="5829" y="2458"/>
                      </a:moveTo>
                      <a:cubicBezTo>
                        <a:pt x="6207" y="2458"/>
                        <a:pt x="6491" y="2773"/>
                        <a:pt x="6491" y="3120"/>
                      </a:cubicBezTo>
                      <a:cubicBezTo>
                        <a:pt x="6522" y="3466"/>
                        <a:pt x="6207" y="3781"/>
                        <a:pt x="5829" y="3781"/>
                      </a:cubicBezTo>
                      <a:cubicBezTo>
                        <a:pt x="5419" y="3781"/>
                        <a:pt x="5136" y="3466"/>
                        <a:pt x="5136" y="3120"/>
                      </a:cubicBezTo>
                      <a:cubicBezTo>
                        <a:pt x="5136" y="2742"/>
                        <a:pt x="5482" y="2458"/>
                        <a:pt x="5829" y="2458"/>
                      </a:cubicBezTo>
                      <a:close/>
                      <a:moveTo>
                        <a:pt x="5860" y="4474"/>
                      </a:moveTo>
                      <a:cubicBezTo>
                        <a:pt x="6238" y="4474"/>
                        <a:pt x="6522" y="4789"/>
                        <a:pt x="6522" y="5136"/>
                      </a:cubicBezTo>
                      <a:lnTo>
                        <a:pt x="6522" y="8570"/>
                      </a:lnTo>
                      <a:cubicBezTo>
                        <a:pt x="6522" y="8948"/>
                        <a:pt x="6207" y="9232"/>
                        <a:pt x="5860" y="9232"/>
                      </a:cubicBezTo>
                      <a:cubicBezTo>
                        <a:pt x="5451" y="9232"/>
                        <a:pt x="5199" y="8917"/>
                        <a:pt x="5199" y="8570"/>
                      </a:cubicBezTo>
                      <a:lnTo>
                        <a:pt x="5199" y="5136"/>
                      </a:lnTo>
                      <a:cubicBezTo>
                        <a:pt x="5199" y="4726"/>
                        <a:pt x="5514" y="4474"/>
                        <a:pt x="5860" y="4474"/>
                      </a:cubicBezTo>
                      <a:close/>
                      <a:moveTo>
                        <a:pt x="5829" y="1"/>
                      </a:moveTo>
                      <a:cubicBezTo>
                        <a:pt x="2615" y="1"/>
                        <a:pt x="0" y="2647"/>
                        <a:pt x="0" y="5829"/>
                      </a:cubicBezTo>
                      <a:cubicBezTo>
                        <a:pt x="0" y="9043"/>
                        <a:pt x="2615" y="11657"/>
                        <a:pt x="5829" y="11657"/>
                      </a:cubicBezTo>
                      <a:cubicBezTo>
                        <a:pt x="9011" y="11657"/>
                        <a:pt x="11657" y="9043"/>
                        <a:pt x="11657" y="5829"/>
                      </a:cubicBezTo>
                      <a:cubicBezTo>
                        <a:pt x="11689" y="2647"/>
                        <a:pt x="9042" y="1"/>
                        <a:pt x="5829" y="1"/>
                      </a:cubicBezTo>
                      <a:close/>
                    </a:path>
                  </a:pathLst>
                </a:custGeom>
                <a:solidFill>
                  <a:srgbClr val="E4E4E4"/>
                </a:solidFill>
                <a:ln w="12700">
                  <a:solidFill>
                    <a:srgbClr val="434343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1898464" y="2667375"/>
                <a:ext cx="5880761" cy="338554"/>
                <a:chOff x="854852" y="2840745"/>
                <a:chExt cx="5880761" cy="338554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1095873" y="2840745"/>
                  <a:ext cx="563974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>
                      <a:solidFill>
                        <a:srgbClr val="434343"/>
                      </a:solidFill>
                    </a:rPr>
                    <a:t>과적합 규제</a:t>
                  </a:r>
                  <a:r>
                    <a:rPr lang="en-US" altLang="ko-KR" sz="1600">
                      <a:solidFill>
                        <a:srgbClr val="434343"/>
                      </a:solidFill>
                    </a:rPr>
                    <a:t>: </a:t>
                  </a:r>
                  <a:r>
                    <a:rPr lang="ko-KR" altLang="en-US" sz="1600">
                      <a:solidFill>
                        <a:srgbClr val="434343"/>
                      </a:solidFill>
                    </a:rPr>
                    <a:t>과적합 규제 기능을 통해 강한 내구성</a:t>
                  </a:r>
                </a:p>
              </p:txBody>
            </p:sp>
            <p:sp>
              <p:nvSpPr>
                <p:cNvPr id="15" name="Google Shape;8150;p130"/>
                <p:cNvSpPr/>
                <p:nvPr/>
              </p:nvSpPr>
              <p:spPr>
                <a:xfrm>
                  <a:off x="854852" y="2901012"/>
                  <a:ext cx="241022" cy="248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8" extrusionOk="0">
                      <a:moveTo>
                        <a:pt x="5829" y="2458"/>
                      </a:moveTo>
                      <a:cubicBezTo>
                        <a:pt x="6207" y="2458"/>
                        <a:pt x="6491" y="2773"/>
                        <a:pt x="6491" y="3120"/>
                      </a:cubicBezTo>
                      <a:cubicBezTo>
                        <a:pt x="6522" y="3466"/>
                        <a:pt x="6207" y="3781"/>
                        <a:pt x="5829" y="3781"/>
                      </a:cubicBezTo>
                      <a:cubicBezTo>
                        <a:pt x="5419" y="3781"/>
                        <a:pt x="5136" y="3466"/>
                        <a:pt x="5136" y="3120"/>
                      </a:cubicBezTo>
                      <a:cubicBezTo>
                        <a:pt x="5136" y="2742"/>
                        <a:pt x="5482" y="2458"/>
                        <a:pt x="5829" y="2458"/>
                      </a:cubicBezTo>
                      <a:close/>
                      <a:moveTo>
                        <a:pt x="5860" y="4474"/>
                      </a:moveTo>
                      <a:cubicBezTo>
                        <a:pt x="6238" y="4474"/>
                        <a:pt x="6522" y="4789"/>
                        <a:pt x="6522" y="5136"/>
                      </a:cubicBezTo>
                      <a:lnTo>
                        <a:pt x="6522" y="8570"/>
                      </a:lnTo>
                      <a:cubicBezTo>
                        <a:pt x="6522" y="8948"/>
                        <a:pt x="6207" y="9232"/>
                        <a:pt x="5860" y="9232"/>
                      </a:cubicBezTo>
                      <a:cubicBezTo>
                        <a:pt x="5451" y="9232"/>
                        <a:pt x="5199" y="8917"/>
                        <a:pt x="5199" y="8570"/>
                      </a:cubicBezTo>
                      <a:lnTo>
                        <a:pt x="5199" y="5136"/>
                      </a:lnTo>
                      <a:cubicBezTo>
                        <a:pt x="5199" y="4726"/>
                        <a:pt x="5514" y="4474"/>
                        <a:pt x="5860" y="4474"/>
                      </a:cubicBezTo>
                      <a:close/>
                      <a:moveTo>
                        <a:pt x="5829" y="1"/>
                      </a:moveTo>
                      <a:cubicBezTo>
                        <a:pt x="2615" y="1"/>
                        <a:pt x="0" y="2647"/>
                        <a:pt x="0" y="5829"/>
                      </a:cubicBezTo>
                      <a:cubicBezTo>
                        <a:pt x="0" y="9043"/>
                        <a:pt x="2615" y="11657"/>
                        <a:pt x="5829" y="11657"/>
                      </a:cubicBezTo>
                      <a:cubicBezTo>
                        <a:pt x="9011" y="11657"/>
                        <a:pt x="11657" y="9043"/>
                        <a:pt x="11657" y="5829"/>
                      </a:cubicBezTo>
                      <a:cubicBezTo>
                        <a:pt x="11689" y="2647"/>
                        <a:pt x="9042" y="1"/>
                        <a:pt x="5829" y="1"/>
                      </a:cubicBezTo>
                      <a:close/>
                    </a:path>
                  </a:pathLst>
                </a:custGeom>
                <a:solidFill>
                  <a:srgbClr val="E4E4E4"/>
                </a:solidFill>
                <a:ln w="12700">
                  <a:solidFill>
                    <a:srgbClr val="434343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</p:grpSp>
          <p:grpSp>
            <p:nvGrpSpPr>
              <p:cNvPr id="16" name="그룹 15"/>
              <p:cNvGrpSpPr/>
              <p:nvPr/>
            </p:nvGrpSpPr>
            <p:grpSpPr>
              <a:xfrm>
                <a:off x="1898464" y="3127654"/>
                <a:ext cx="7254070" cy="338554"/>
                <a:chOff x="854852" y="2840745"/>
                <a:chExt cx="7254070" cy="338554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1095873" y="2840745"/>
                  <a:ext cx="701304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rgbClr val="434343"/>
                      </a:solidFill>
                    </a:rPr>
                    <a:t>나무 가지치기</a:t>
                  </a:r>
                  <a:r>
                    <a:rPr lang="en-US" altLang="ko-KR" sz="1600" dirty="0">
                      <a:solidFill>
                        <a:srgbClr val="434343"/>
                      </a:solidFill>
                    </a:rPr>
                    <a:t>: </a:t>
                  </a:r>
                  <a:r>
                    <a:rPr lang="ko-KR" altLang="en-US" sz="1600" dirty="0">
                      <a:solidFill>
                        <a:srgbClr val="434343"/>
                      </a:solidFill>
                    </a:rPr>
                    <a:t>이득이 없는 부분 가지치기</a:t>
                  </a:r>
                  <a:r>
                    <a:rPr lang="en-US" altLang="ko-KR" sz="1600" dirty="0">
                      <a:solidFill>
                        <a:srgbClr val="434343"/>
                      </a:solidFill>
                    </a:rPr>
                    <a:t>(Pruning) </a:t>
                  </a:r>
                  <a:r>
                    <a:rPr lang="ko-KR" altLang="en-US" sz="1600" dirty="0">
                      <a:solidFill>
                        <a:srgbClr val="434343"/>
                      </a:solidFill>
                    </a:rPr>
                    <a:t>➡ 성능 향상</a:t>
                  </a:r>
                </a:p>
              </p:txBody>
            </p:sp>
            <p:sp>
              <p:nvSpPr>
                <p:cNvPr id="18" name="Google Shape;8150;p130"/>
                <p:cNvSpPr/>
                <p:nvPr/>
              </p:nvSpPr>
              <p:spPr>
                <a:xfrm>
                  <a:off x="854852" y="2901012"/>
                  <a:ext cx="241022" cy="248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8" extrusionOk="0">
                      <a:moveTo>
                        <a:pt x="5829" y="2458"/>
                      </a:moveTo>
                      <a:cubicBezTo>
                        <a:pt x="6207" y="2458"/>
                        <a:pt x="6491" y="2773"/>
                        <a:pt x="6491" y="3120"/>
                      </a:cubicBezTo>
                      <a:cubicBezTo>
                        <a:pt x="6522" y="3466"/>
                        <a:pt x="6207" y="3781"/>
                        <a:pt x="5829" y="3781"/>
                      </a:cubicBezTo>
                      <a:cubicBezTo>
                        <a:pt x="5419" y="3781"/>
                        <a:pt x="5136" y="3466"/>
                        <a:pt x="5136" y="3120"/>
                      </a:cubicBezTo>
                      <a:cubicBezTo>
                        <a:pt x="5136" y="2742"/>
                        <a:pt x="5482" y="2458"/>
                        <a:pt x="5829" y="2458"/>
                      </a:cubicBezTo>
                      <a:close/>
                      <a:moveTo>
                        <a:pt x="5860" y="4474"/>
                      </a:moveTo>
                      <a:cubicBezTo>
                        <a:pt x="6238" y="4474"/>
                        <a:pt x="6522" y="4789"/>
                        <a:pt x="6522" y="5136"/>
                      </a:cubicBezTo>
                      <a:lnTo>
                        <a:pt x="6522" y="8570"/>
                      </a:lnTo>
                      <a:cubicBezTo>
                        <a:pt x="6522" y="8948"/>
                        <a:pt x="6207" y="9232"/>
                        <a:pt x="5860" y="9232"/>
                      </a:cubicBezTo>
                      <a:cubicBezTo>
                        <a:pt x="5451" y="9232"/>
                        <a:pt x="5199" y="8917"/>
                        <a:pt x="5199" y="8570"/>
                      </a:cubicBezTo>
                      <a:lnTo>
                        <a:pt x="5199" y="5136"/>
                      </a:lnTo>
                      <a:cubicBezTo>
                        <a:pt x="5199" y="4726"/>
                        <a:pt x="5514" y="4474"/>
                        <a:pt x="5860" y="4474"/>
                      </a:cubicBezTo>
                      <a:close/>
                      <a:moveTo>
                        <a:pt x="5829" y="1"/>
                      </a:moveTo>
                      <a:cubicBezTo>
                        <a:pt x="2615" y="1"/>
                        <a:pt x="0" y="2647"/>
                        <a:pt x="0" y="5829"/>
                      </a:cubicBezTo>
                      <a:cubicBezTo>
                        <a:pt x="0" y="9043"/>
                        <a:pt x="2615" y="11657"/>
                        <a:pt x="5829" y="11657"/>
                      </a:cubicBezTo>
                      <a:cubicBezTo>
                        <a:pt x="9011" y="11657"/>
                        <a:pt x="11657" y="9043"/>
                        <a:pt x="11657" y="5829"/>
                      </a:cubicBezTo>
                      <a:cubicBezTo>
                        <a:pt x="11689" y="2647"/>
                        <a:pt x="9042" y="1"/>
                        <a:pt x="5829" y="1"/>
                      </a:cubicBezTo>
                      <a:close/>
                    </a:path>
                  </a:pathLst>
                </a:custGeom>
                <a:solidFill>
                  <a:srgbClr val="E4E4E4"/>
                </a:solidFill>
                <a:ln w="12700">
                  <a:solidFill>
                    <a:srgbClr val="434343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</p:grpSp>
        </p:grpSp>
        <p:grpSp>
          <p:nvGrpSpPr>
            <p:cNvPr id="19" name="그룹 18"/>
            <p:cNvGrpSpPr/>
            <p:nvPr/>
          </p:nvGrpSpPr>
          <p:grpSpPr>
            <a:xfrm>
              <a:off x="1964851" y="4019637"/>
              <a:ext cx="7507762" cy="338554"/>
              <a:chOff x="1964851" y="3955505"/>
              <a:chExt cx="7507762" cy="338554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205871" y="3955505"/>
                <a:ext cx="72667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434343"/>
                    </a:solidFill>
                  </a:rPr>
                  <a:t>Missing Value</a:t>
                </a:r>
                <a:r>
                  <a:rPr lang="ko-KR" altLang="en-US" sz="1600" b="1" dirty="0">
                    <a:solidFill>
                      <a:srgbClr val="434343"/>
                    </a:solidFill>
                  </a:rPr>
                  <a:t> 자체 처리</a:t>
                </a:r>
                <a:r>
                  <a:rPr lang="en-US" altLang="ko-KR" sz="1600" dirty="0">
                    <a:solidFill>
                      <a:srgbClr val="434343"/>
                    </a:solidFill>
                  </a:rPr>
                  <a:t>:</a:t>
                </a:r>
                <a:r>
                  <a:rPr lang="ko-KR" altLang="en-US" sz="1600" dirty="0">
                    <a:solidFill>
                      <a:srgbClr val="434343"/>
                    </a:solidFill>
                  </a:rPr>
                  <a:t> </a:t>
                </a:r>
                <a:r>
                  <a:rPr lang="en-US" altLang="ko-KR" sz="1600" dirty="0">
                    <a:solidFill>
                      <a:srgbClr val="434343"/>
                    </a:solidFill>
                  </a:rPr>
                  <a:t>Missing Value</a:t>
                </a:r>
                <a:r>
                  <a:rPr lang="ko-KR" altLang="en-US" sz="1600" dirty="0">
                    <a:solidFill>
                      <a:srgbClr val="434343"/>
                    </a:solidFill>
                  </a:rPr>
                  <a:t>에 강함</a:t>
                </a:r>
              </a:p>
            </p:txBody>
          </p:sp>
          <p:sp>
            <p:nvSpPr>
              <p:cNvPr id="21" name="Google Shape;8150;p130"/>
              <p:cNvSpPr/>
              <p:nvPr/>
            </p:nvSpPr>
            <p:spPr>
              <a:xfrm>
                <a:off x="1964851" y="4015772"/>
                <a:ext cx="241022" cy="248798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8" extrusionOk="0">
                    <a:moveTo>
                      <a:pt x="5829" y="2458"/>
                    </a:moveTo>
                    <a:cubicBezTo>
                      <a:pt x="6207" y="2458"/>
                      <a:pt x="6491" y="2773"/>
                      <a:pt x="6491" y="3120"/>
                    </a:cubicBezTo>
                    <a:cubicBezTo>
                      <a:pt x="6522" y="3466"/>
                      <a:pt x="6207" y="3781"/>
                      <a:pt x="5829" y="3781"/>
                    </a:cubicBezTo>
                    <a:cubicBezTo>
                      <a:pt x="5419" y="3781"/>
                      <a:pt x="5136" y="3466"/>
                      <a:pt x="5136" y="3120"/>
                    </a:cubicBezTo>
                    <a:cubicBezTo>
                      <a:pt x="5136" y="2742"/>
                      <a:pt x="5482" y="2458"/>
                      <a:pt x="5829" y="2458"/>
                    </a:cubicBezTo>
                    <a:close/>
                    <a:moveTo>
                      <a:pt x="5860" y="4474"/>
                    </a:moveTo>
                    <a:cubicBezTo>
                      <a:pt x="6238" y="4474"/>
                      <a:pt x="6522" y="4789"/>
                      <a:pt x="6522" y="5136"/>
                    </a:cubicBezTo>
                    <a:lnTo>
                      <a:pt x="6522" y="8570"/>
                    </a:lnTo>
                    <a:cubicBezTo>
                      <a:pt x="6522" y="8948"/>
                      <a:pt x="6207" y="9232"/>
                      <a:pt x="5860" y="9232"/>
                    </a:cubicBezTo>
                    <a:cubicBezTo>
                      <a:pt x="5451" y="9232"/>
                      <a:pt x="5199" y="8917"/>
                      <a:pt x="5199" y="8570"/>
                    </a:cubicBezTo>
                    <a:lnTo>
                      <a:pt x="5199" y="5136"/>
                    </a:lnTo>
                    <a:cubicBezTo>
                      <a:pt x="5199" y="4726"/>
                      <a:pt x="5514" y="4474"/>
                      <a:pt x="5860" y="4474"/>
                    </a:cubicBezTo>
                    <a:close/>
                    <a:moveTo>
                      <a:pt x="5829" y="1"/>
                    </a:moveTo>
                    <a:cubicBezTo>
                      <a:pt x="2615" y="1"/>
                      <a:pt x="0" y="2647"/>
                      <a:pt x="0" y="5829"/>
                    </a:cubicBezTo>
                    <a:cubicBezTo>
                      <a:pt x="0" y="9043"/>
                      <a:pt x="2615" y="11657"/>
                      <a:pt x="5829" y="11657"/>
                    </a:cubicBezTo>
                    <a:cubicBezTo>
                      <a:pt x="9011" y="11657"/>
                      <a:pt x="11657" y="9043"/>
                      <a:pt x="11657" y="5829"/>
                    </a:cubicBezTo>
                    <a:cubicBezTo>
                      <a:pt x="11689" y="2647"/>
                      <a:pt x="9042" y="1"/>
                      <a:pt x="5829" y="1"/>
                    </a:cubicBezTo>
                    <a:close/>
                  </a:path>
                </a:pathLst>
              </a:custGeom>
              <a:solidFill>
                <a:srgbClr val="E4E4E4"/>
              </a:solidFill>
              <a:ln w="12700">
                <a:solidFill>
                  <a:srgbClr val="43434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7978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49" y="246597"/>
            <a:ext cx="5214300" cy="551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XGBOOST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759" y="1047923"/>
            <a:ext cx="5230087" cy="2321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B6D28-23CD-D242-97FA-825DEBD5E09A}"/>
              </a:ext>
            </a:extLst>
          </p:cNvPr>
          <p:cNvSpPr txBox="1"/>
          <p:nvPr/>
        </p:nvSpPr>
        <p:spPr>
          <a:xfrm>
            <a:off x="1833034" y="3727352"/>
            <a:ext cx="534611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학습</a:t>
            </a:r>
            <a:r>
              <a:rPr lang="en-US" sz="1300" dirty="0"/>
              <a:t> </a:t>
            </a:r>
            <a:r>
              <a:rPr lang="en-US" sz="1300" dirty="0" err="1"/>
              <a:t>모델</a:t>
            </a:r>
            <a:r>
              <a:rPr lang="en-US" sz="1300" dirty="0"/>
              <a:t> </a:t>
            </a:r>
            <a:r>
              <a:rPr lang="en-US" sz="1300" dirty="0" err="1"/>
              <a:t>설정</a:t>
            </a:r>
            <a:endParaRPr lang="en-US" sz="1300" dirty="0"/>
          </a:p>
          <a:p>
            <a:r>
              <a:rPr lang="en-US" sz="1300" dirty="0" err="1"/>
              <a:t>n_estimator</a:t>
            </a:r>
            <a:r>
              <a:rPr lang="en-US" sz="1300" dirty="0"/>
              <a:t> : 30, </a:t>
            </a:r>
            <a:r>
              <a:rPr lang="en-US" sz="1300" dirty="0" err="1"/>
              <a:t>max_depth</a:t>
            </a:r>
            <a:r>
              <a:rPr lang="en-US" sz="1300" dirty="0"/>
              <a:t> : 5, </a:t>
            </a:r>
            <a:r>
              <a:rPr lang="ko-KR" altLang="en-US" sz="1300" dirty="0"/>
              <a:t>나머지 </a:t>
            </a:r>
            <a:r>
              <a:rPr lang="ko-KR" altLang="en-US" sz="1300" dirty="0" err="1"/>
              <a:t>파라미터</a:t>
            </a:r>
            <a:r>
              <a:rPr lang="ko-KR" altLang="en-US" sz="1300" dirty="0"/>
              <a:t> </a:t>
            </a:r>
            <a:r>
              <a:rPr lang="en-US" altLang="ko-KR" sz="1300" dirty="0"/>
              <a:t>:</a:t>
            </a:r>
            <a:r>
              <a:rPr lang="ko-KR" altLang="en-US" sz="1300" dirty="0"/>
              <a:t> </a:t>
            </a:r>
            <a:r>
              <a:rPr lang="en-US" altLang="ko-KR" sz="1300" dirty="0"/>
              <a:t>default</a:t>
            </a:r>
            <a:r>
              <a:rPr lang="ko-KR" altLang="en-US" sz="1300" dirty="0"/>
              <a:t>값 사용</a:t>
            </a:r>
            <a:endParaRPr lang="en-US" altLang="ko-KR" sz="1300" dirty="0"/>
          </a:p>
          <a:p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학습 </a:t>
            </a:r>
            <a:r>
              <a:rPr lang="ko-KR" altLang="en-US" sz="1300" dirty="0" err="1"/>
              <a:t>파라미터</a:t>
            </a:r>
            <a:endParaRPr lang="en-US" altLang="ko-KR" sz="1300" dirty="0"/>
          </a:p>
          <a:p>
            <a:r>
              <a:rPr lang="en-US" sz="1300" dirty="0" err="1"/>
              <a:t>eval_metric</a:t>
            </a:r>
            <a:r>
              <a:rPr lang="en-US" sz="1300" dirty="0"/>
              <a:t> : </a:t>
            </a:r>
            <a:r>
              <a:rPr lang="en-US" sz="1300" dirty="0" err="1"/>
              <a:t>logloss</a:t>
            </a:r>
            <a:endParaRPr lang="en-KR" sz="1300" dirty="0"/>
          </a:p>
        </p:txBody>
      </p:sp>
      <p:sp>
        <p:nvSpPr>
          <p:cNvPr id="6" name="직사각형 19">
            <a:extLst>
              <a:ext uri="{FF2B5EF4-FFF2-40B4-BE49-F238E27FC236}">
                <a16:creationId xmlns:a16="http://schemas.microsoft.com/office/drawing/2014/main" id="{18D3FE95-1D40-F64A-9794-41802DA66B5C}"/>
              </a:ext>
            </a:extLst>
          </p:cNvPr>
          <p:cNvSpPr/>
          <p:nvPr/>
        </p:nvSpPr>
        <p:spPr>
          <a:xfrm>
            <a:off x="3611811" y="3369715"/>
            <a:ext cx="2007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XGBoost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파라미터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84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453;p64">
            <a:extLst>
              <a:ext uri="{FF2B5EF4-FFF2-40B4-BE49-F238E27FC236}">
                <a16:creationId xmlns:a16="http://schemas.microsoft.com/office/drawing/2014/main" id="{62F3756B-2F64-CA4A-8723-16FAE34E4508}"/>
              </a:ext>
            </a:extLst>
          </p:cNvPr>
          <p:cNvSpPr/>
          <p:nvPr/>
        </p:nvSpPr>
        <p:spPr>
          <a:xfrm>
            <a:off x="6795450" y="3009900"/>
            <a:ext cx="1486200" cy="728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1A59D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64"/>
          <p:cNvGrpSpPr/>
          <p:nvPr/>
        </p:nvGrpSpPr>
        <p:grpSpPr>
          <a:xfrm>
            <a:off x="3976050" y="3328950"/>
            <a:ext cx="2738700" cy="946200"/>
            <a:chOff x="4115750" y="3328950"/>
            <a:chExt cx="2738700" cy="946200"/>
          </a:xfrm>
        </p:grpSpPr>
        <p:sp>
          <p:nvSpPr>
            <p:cNvPr id="442" name="Google Shape;442;p64"/>
            <p:cNvSpPr/>
            <p:nvPr/>
          </p:nvSpPr>
          <p:spPr>
            <a:xfrm>
              <a:off x="4115750" y="3328950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64"/>
            <p:cNvCxnSpPr/>
            <p:nvPr/>
          </p:nvCxnSpPr>
          <p:spPr>
            <a:xfrm flipH="1">
              <a:off x="5677850" y="3374250"/>
              <a:ext cx="1176600" cy="427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64"/>
            <p:cNvCxnSpPr/>
            <p:nvPr/>
          </p:nvCxnSpPr>
          <p:spPr>
            <a:xfrm rot="10800000">
              <a:off x="5677850" y="3802050"/>
              <a:ext cx="1176600" cy="429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5" name="Google Shape;445;p64"/>
          <p:cNvGrpSpPr/>
          <p:nvPr/>
        </p:nvGrpSpPr>
        <p:grpSpPr>
          <a:xfrm>
            <a:off x="3976050" y="1418575"/>
            <a:ext cx="2738750" cy="946200"/>
            <a:chOff x="4115750" y="1418575"/>
            <a:chExt cx="2738750" cy="946200"/>
          </a:xfrm>
        </p:grpSpPr>
        <p:sp>
          <p:nvSpPr>
            <p:cNvPr id="446" name="Google Shape;446;p64"/>
            <p:cNvSpPr/>
            <p:nvPr/>
          </p:nvSpPr>
          <p:spPr>
            <a:xfrm>
              <a:off x="4115750" y="1418575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7" name="Google Shape;447;p64"/>
            <p:cNvCxnSpPr/>
            <p:nvPr/>
          </p:nvCxnSpPr>
          <p:spPr>
            <a:xfrm flipH="1">
              <a:off x="5677900" y="1459675"/>
              <a:ext cx="1176600" cy="432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64"/>
            <p:cNvCxnSpPr/>
            <p:nvPr/>
          </p:nvCxnSpPr>
          <p:spPr>
            <a:xfrm rot="10800000">
              <a:off x="5677900" y="1891675"/>
              <a:ext cx="1176600" cy="434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9" name="Google Shape;449;p64"/>
          <p:cNvSpPr txBox="1">
            <a:spLocks noGrp="1"/>
          </p:cNvSpPr>
          <p:nvPr>
            <p:ph type="ctrTitle"/>
          </p:nvPr>
        </p:nvSpPr>
        <p:spPr>
          <a:xfrm>
            <a:off x="1964850" y="17869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IMBALANCE HANDLING</a:t>
            </a:r>
            <a:endParaRPr dirty="0"/>
          </a:p>
        </p:txBody>
      </p:sp>
      <p:sp>
        <p:nvSpPr>
          <p:cNvPr id="450" name="Google Shape;450;p64"/>
          <p:cNvSpPr txBox="1"/>
          <p:nvPr/>
        </p:nvSpPr>
        <p:spPr>
          <a:xfrm>
            <a:off x="3998999" y="167469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OVERSAMPLING</a:t>
            </a:r>
            <a:endParaRPr sz="13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2" name="Google Shape;452;p64"/>
          <p:cNvSpPr/>
          <p:nvPr/>
        </p:nvSpPr>
        <p:spPr>
          <a:xfrm flipH="1">
            <a:off x="6795450" y="1962150"/>
            <a:ext cx="1486200" cy="728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4"/>
          <p:cNvSpPr/>
          <p:nvPr/>
        </p:nvSpPr>
        <p:spPr>
          <a:xfrm flipH="1">
            <a:off x="6795450" y="3867150"/>
            <a:ext cx="1486200" cy="728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4"/>
          <p:cNvSpPr txBox="1"/>
          <p:nvPr/>
        </p:nvSpPr>
        <p:spPr>
          <a:xfrm>
            <a:off x="6823200" y="124623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SMOTE</a:t>
            </a:r>
            <a:endParaRPr b="1" dirty="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6" name="Google Shape;456;p64"/>
          <p:cNvSpPr txBox="1"/>
          <p:nvPr/>
        </p:nvSpPr>
        <p:spPr>
          <a:xfrm>
            <a:off x="7020375" y="1278775"/>
            <a:ext cx="10362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7" name="Google Shape;457;p64"/>
          <p:cNvSpPr txBox="1"/>
          <p:nvPr/>
        </p:nvSpPr>
        <p:spPr>
          <a:xfrm>
            <a:off x="6823125" y="213000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ADASYN</a:t>
            </a:r>
            <a:endParaRPr b="1" dirty="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9" name="Google Shape;459;p64"/>
          <p:cNvSpPr txBox="1"/>
          <p:nvPr/>
        </p:nvSpPr>
        <p:spPr>
          <a:xfrm>
            <a:off x="6826269" y="319192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SMOTEENN</a:t>
            </a:r>
          </a:p>
        </p:txBody>
      </p:sp>
      <p:sp>
        <p:nvSpPr>
          <p:cNvPr id="461" name="Google Shape;461;p64"/>
          <p:cNvSpPr txBox="1"/>
          <p:nvPr/>
        </p:nvSpPr>
        <p:spPr>
          <a:xfrm>
            <a:off x="6823200" y="4039504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SMOTETomek</a:t>
            </a:r>
            <a:endParaRPr b="1" dirty="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63" name="Google Shape;463;p64"/>
          <p:cNvGrpSpPr/>
          <p:nvPr/>
        </p:nvGrpSpPr>
        <p:grpSpPr>
          <a:xfrm>
            <a:off x="762000" y="1891675"/>
            <a:ext cx="3188750" cy="1910400"/>
            <a:chOff x="704850" y="1891675"/>
            <a:chExt cx="3334800" cy="1910400"/>
          </a:xfrm>
        </p:grpSpPr>
        <p:sp>
          <p:nvSpPr>
            <p:cNvPr id="464" name="Google Shape;464;p64"/>
            <p:cNvSpPr/>
            <p:nvPr/>
          </p:nvSpPr>
          <p:spPr>
            <a:xfrm>
              <a:off x="704850" y="2371075"/>
              <a:ext cx="22956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64"/>
            <p:cNvCxnSpPr/>
            <p:nvPr/>
          </p:nvCxnSpPr>
          <p:spPr>
            <a:xfrm flipH="1">
              <a:off x="3076350" y="1891675"/>
              <a:ext cx="963300" cy="9525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64"/>
            <p:cNvCxnSpPr/>
            <p:nvPr/>
          </p:nvCxnSpPr>
          <p:spPr>
            <a:xfrm rot="10800000">
              <a:off x="3076350" y="2844175"/>
              <a:ext cx="963300" cy="957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7" name="Google Shape;467;p64"/>
          <p:cNvSpPr txBox="1"/>
          <p:nvPr/>
        </p:nvSpPr>
        <p:spPr>
          <a:xfrm>
            <a:off x="1137300" y="260477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IMBALACNE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8" name="Google Shape;468;p64"/>
          <p:cNvSpPr txBox="1"/>
          <p:nvPr/>
        </p:nvSpPr>
        <p:spPr>
          <a:xfrm>
            <a:off x="959381" y="2687275"/>
            <a:ext cx="18003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0" name="Google Shape;470;p64"/>
          <p:cNvSpPr txBox="1"/>
          <p:nvPr/>
        </p:nvSpPr>
        <p:spPr>
          <a:xfrm>
            <a:off x="3998999" y="3547322"/>
            <a:ext cx="1430700" cy="492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OVERSAMPLING 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UNDERSAMPLING</a:t>
            </a:r>
            <a:endParaRPr sz="11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" name="Google Shape;452;p64">
            <a:extLst>
              <a:ext uri="{FF2B5EF4-FFF2-40B4-BE49-F238E27FC236}">
                <a16:creationId xmlns:a16="http://schemas.microsoft.com/office/drawing/2014/main" id="{839D0BE2-8CE2-AB4B-870D-57B1F37E3DDF}"/>
              </a:ext>
            </a:extLst>
          </p:cNvPr>
          <p:cNvSpPr/>
          <p:nvPr/>
        </p:nvSpPr>
        <p:spPr>
          <a:xfrm flipH="1">
            <a:off x="6786375" y="1068225"/>
            <a:ext cx="1486200" cy="728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163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ctrTitle"/>
          </p:nvPr>
        </p:nvSpPr>
        <p:spPr>
          <a:xfrm>
            <a:off x="1964850" y="360413"/>
            <a:ext cx="5214300" cy="622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SMOTEENN ( SMOTE + ENN )</a:t>
            </a:r>
            <a:endParaRPr sz="30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1128712" y="1167572"/>
            <a:ext cx="6700838" cy="523220"/>
            <a:chOff x="1825387" y="1416677"/>
            <a:chExt cx="6700838" cy="523220"/>
          </a:xfrm>
        </p:grpSpPr>
        <p:sp>
          <p:nvSpPr>
            <p:cNvPr id="31" name="직사각형 30"/>
            <p:cNvSpPr/>
            <p:nvPr/>
          </p:nvSpPr>
          <p:spPr>
            <a:xfrm>
              <a:off x="2087177" y="1416677"/>
              <a:ext cx="64390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소수 클래스에 속하는 데이터 주변에 </a:t>
              </a:r>
              <a:r>
                <a:rPr lang="ko-KR" altLang="en-US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원본 데이터와 동일하지 않으면서 소수 클래스에 해당하는 가상의 데이터 </a:t>
              </a:r>
              <a:r>
                <a:rPr lang="ko-KR" altLang="en-US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32" name="Google Shape;8150;p130"/>
            <p:cNvSpPr/>
            <p:nvPr/>
          </p:nvSpPr>
          <p:spPr>
            <a:xfrm>
              <a:off x="1825387" y="1486349"/>
              <a:ext cx="261790" cy="253493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45" y="2925416"/>
            <a:ext cx="4089309" cy="137802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128712" y="1722261"/>
            <a:ext cx="7072313" cy="523220"/>
            <a:chOff x="1825387" y="1416677"/>
            <a:chExt cx="7072313" cy="523220"/>
          </a:xfrm>
        </p:grpSpPr>
        <p:sp>
          <p:nvSpPr>
            <p:cNvPr id="36" name="직사각형 35"/>
            <p:cNvSpPr/>
            <p:nvPr/>
          </p:nvSpPr>
          <p:spPr>
            <a:xfrm>
              <a:off x="2087177" y="1416677"/>
              <a:ext cx="68105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K</a:t>
              </a:r>
              <a:r>
                <a:rPr lang="ko-KR" altLang="en-US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값</a:t>
              </a:r>
              <a:r>
                <a:rPr lang="ko-KR" altLang="en-US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을 사전에 정한 후</a:t>
              </a:r>
              <a:r>
                <a:rPr lang="en-US" altLang="ko-KR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</a:t>
              </a:r>
              <a:r>
                <a:rPr lang="ko-KR" altLang="en-US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 </a:t>
              </a:r>
              <a:r>
                <a:rPr lang="ko-KR" altLang="en-US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임의의 데이터 하나</a:t>
              </a:r>
              <a:r>
                <a:rPr lang="ko-KR" altLang="en-US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를 선정하고 이 데이터와 </a:t>
              </a:r>
              <a:r>
                <a:rPr lang="ko-KR" altLang="en-US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가장 가까운 상위 </a:t>
              </a:r>
              <a:r>
                <a:rPr lang="en-US" altLang="ko-KR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K</a:t>
              </a:r>
              <a:r>
                <a:rPr lang="ko-KR" altLang="en-US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개의 데이터 중 하나를 랜덤</a:t>
              </a:r>
              <a:r>
                <a:rPr lang="ko-KR" altLang="en-US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으로 선정해 </a:t>
              </a:r>
              <a:r>
                <a:rPr lang="en-US" altLang="ko-KR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Synthetic </a:t>
              </a:r>
              <a:r>
                <a:rPr lang="ko-KR" altLang="en-US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공식</a:t>
              </a:r>
              <a:r>
                <a:rPr lang="ko-KR" altLang="en-US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을 통해 가상의 데이터를 계산</a:t>
              </a:r>
            </a:p>
          </p:txBody>
        </p:sp>
        <p:sp>
          <p:nvSpPr>
            <p:cNvPr id="37" name="Google Shape;8150;p130"/>
            <p:cNvSpPr/>
            <p:nvPr/>
          </p:nvSpPr>
          <p:spPr>
            <a:xfrm>
              <a:off x="1825387" y="1486349"/>
              <a:ext cx="261790" cy="253493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1" name="직사각형 19">
            <a:extLst>
              <a:ext uri="{FF2B5EF4-FFF2-40B4-BE49-F238E27FC236}">
                <a16:creationId xmlns:a16="http://schemas.microsoft.com/office/drawing/2014/main" id="{5A37A441-0E5A-E74F-A380-D968A7871767}"/>
              </a:ext>
            </a:extLst>
          </p:cNvPr>
          <p:cNvSpPr/>
          <p:nvPr/>
        </p:nvSpPr>
        <p:spPr>
          <a:xfrm>
            <a:off x="3684939" y="4380784"/>
            <a:ext cx="2007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SMOTE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원리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9A5568-D919-BB4A-8EC0-742F96DFB7B0}"/>
              </a:ext>
            </a:extLst>
          </p:cNvPr>
          <p:cNvGrpSpPr/>
          <p:nvPr/>
        </p:nvGrpSpPr>
        <p:grpSpPr>
          <a:xfrm>
            <a:off x="1128712" y="2355344"/>
            <a:ext cx="7017470" cy="307777"/>
            <a:chOff x="1825387" y="1459206"/>
            <a:chExt cx="7072313" cy="30777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DAF95D-9820-F146-8454-C724AF344B6D}"/>
                </a:ext>
              </a:extLst>
            </p:cNvPr>
            <p:cNvSpPr/>
            <p:nvPr/>
          </p:nvSpPr>
          <p:spPr>
            <a:xfrm>
              <a:off x="2087177" y="1459206"/>
              <a:ext cx="68105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ENN(edited </a:t>
              </a:r>
              <a:r>
                <a:rPr lang="en-US" altLang="ko-KR" b="1" dirty="0" err="1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nearghest</a:t>
              </a:r>
              <a:r>
                <a:rPr lang="en-US" altLang="ko-KR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neighbor) </a:t>
              </a:r>
              <a:r>
                <a:rPr lang="ko-KR" altLang="en-US" b="1" dirty="0" err="1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를</a:t>
              </a:r>
              <a:r>
                <a:rPr lang="ko-KR" altLang="en-US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통한 </a:t>
              </a:r>
              <a:r>
                <a:rPr lang="en-US" altLang="ko-KR" b="1" dirty="0" err="1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undersampling</a:t>
              </a:r>
              <a:r>
                <a:rPr lang="ko-KR" altLang="en-US" b="1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과정 같이 진행</a:t>
              </a:r>
              <a:endPara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" name="Google Shape;8150;p130">
              <a:extLst>
                <a:ext uri="{FF2B5EF4-FFF2-40B4-BE49-F238E27FC236}">
                  <a16:creationId xmlns:a16="http://schemas.microsoft.com/office/drawing/2014/main" id="{CA6AC4DD-6C05-CB4E-BD51-83377962D4CD}"/>
                </a:ext>
              </a:extLst>
            </p:cNvPr>
            <p:cNvSpPr/>
            <p:nvPr/>
          </p:nvSpPr>
          <p:spPr>
            <a:xfrm>
              <a:off x="1825387" y="1486349"/>
              <a:ext cx="261790" cy="253493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683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ctrTitle"/>
          </p:nvPr>
        </p:nvSpPr>
        <p:spPr>
          <a:xfrm>
            <a:off x="1718231" y="580585"/>
            <a:ext cx="5707538" cy="548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Sampling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방법에 따른 성능 지표</a:t>
            </a:r>
            <a:endParaRPr sz="3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49454B-8789-0940-B89F-186B5677F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71965"/>
              </p:ext>
            </p:extLst>
          </p:nvPr>
        </p:nvGraphicFramePr>
        <p:xfrm>
          <a:off x="1231900" y="1428389"/>
          <a:ext cx="6870701" cy="2809240"/>
        </p:xfrm>
        <a:graphic>
          <a:graphicData uri="http://schemas.openxmlformats.org/drawingml/2006/table">
            <a:tbl>
              <a:tblPr firstRow="1" bandRow="1">
                <a:tableStyleId>{F93DE6AE-6060-4ADC-8326-11C8EA0A3A23}</a:tableStyleId>
              </a:tblPr>
              <a:tblGrid>
                <a:gridCol w="1733150">
                  <a:extLst>
                    <a:ext uri="{9D8B030D-6E8A-4147-A177-3AD203B41FA5}">
                      <a16:colId xmlns:a16="http://schemas.microsoft.com/office/drawing/2014/main" val="140981752"/>
                    </a:ext>
                  </a:extLst>
                </a:gridCol>
                <a:gridCol w="1012732">
                  <a:extLst>
                    <a:ext uri="{9D8B030D-6E8A-4147-A177-3AD203B41FA5}">
                      <a16:colId xmlns:a16="http://schemas.microsoft.com/office/drawing/2014/main" val="2137420534"/>
                    </a:ext>
                  </a:extLst>
                </a:gridCol>
                <a:gridCol w="1103150">
                  <a:extLst>
                    <a:ext uri="{9D8B030D-6E8A-4147-A177-3AD203B41FA5}">
                      <a16:colId xmlns:a16="http://schemas.microsoft.com/office/drawing/2014/main" val="3265440217"/>
                    </a:ext>
                  </a:extLst>
                </a:gridCol>
                <a:gridCol w="971252">
                  <a:extLst>
                    <a:ext uri="{9D8B030D-6E8A-4147-A177-3AD203B41FA5}">
                      <a16:colId xmlns:a16="http://schemas.microsoft.com/office/drawing/2014/main" val="2282028879"/>
                    </a:ext>
                  </a:extLst>
                </a:gridCol>
                <a:gridCol w="1031204">
                  <a:extLst>
                    <a:ext uri="{9D8B030D-6E8A-4147-A177-3AD203B41FA5}">
                      <a16:colId xmlns:a16="http://schemas.microsoft.com/office/drawing/2014/main" val="1158184111"/>
                    </a:ext>
                  </a:extLst>
                </a:gridCol>
                <a:gridCol w="1019213">
                  <a:extLst>
                    <a:ext uri="{9D8B030D-6E8A-4147-A177-3AD203B41FA5}">
                      <a16:colId xmlns:a16="http://schemas.microsoft.com/office/drawing/2014/main" val="219061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Sampling</a:t>
                      </a:r>
                      <a:r>
                        <a:rPr lang="ko-KR" altLang="en-US" dirty="0"/>
                        <a:t> 방법</a:t>
                      </a:r>
                      <a:endParaRPr lang="en-KR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클래스</a:t>
                      </a:r>
                      <a:endParaRPr lang="en-KR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  <a:r>
                        <a:rPr lang="en-KR" dirty="0"/>
                        <a:t>recision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  <a:r>
                        <a:rPr lang="en-KR" dirty="0"/>
                        <a:t>ecall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F1-Score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Accuracy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31470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SMOTE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3155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tx1"/>
                          </a:solidFill>
                        </a:rPr>
                        <a:t>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934029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ADASYN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532886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020995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KR" dirty="0"/>
                        <a:t>SMOTEENN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0.82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127046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0.</a:t>
                      </a:r>
                      <a:r>
                        <a:rPr lang="en-US" altLang="ko-KR" dirty="0"/>
                        <a:t>50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solidFill>
                            <a:srgbClr val="FF0000"/>
                          </a:solidFill>
                        </a:rPr>
                        <a:t>0.7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K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solidFill>
                            <a:srgbClr val="FF0000"/>
                          </a:solidFill>
                        </a:rPr>
                        <a:t>0.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60</a:t>
                      </a:r>
                      <a:endParaRPr lang="en-KR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97244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KR" dirty="0"/>
                        <a:t>SMOTETomek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0267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08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8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9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ASESSMENT</a:t>
            </a:r>
            <a:endParaRPr/>
          </a:p>
        </p:txBody>
      </p:sp>
      <p:sp>
        <p:nvSpPr>
          <p:cNvPr id="1153" name="Google Shape;1153;p98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155" name="Google Shape;1155;p9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511;p108">
            <a:extLst>
              <a:ext uri="{FF2B5EF4-FFF2-40B4-BE49-F238E27FC236}">
                <a16:creationId xmlns:a16="http://schemas.microsoft.com/office/drawing/2014/main" id="{0EB46C3D-29FC-5943-8E96-7C054F48C53B}"/>
              </a:ext>
            </a:extLst>
          </p:cNvPr>
          <p:cNvSpPr txBox="1">
            <a:spLocks/>
          </p:cNvSpPr>
          <p:nvPr/>
        </p:nvSpPr>
        <p:spPr>
          <a:xfrm>
            <a:off x="2260329" y="3578305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성능 평가 방법 전체 프로세스</a:t>
            </a:r>
          </a:p>
        </p:txBody>
      </p:sp>
    </p:spTree>
    <p:extLst>
      <p:ext uri="{BB962C8B-B14F-4D97-AF65-F5344CB8AC3E}">
        <p14:creationId xmlns:p14="http://schemas.microsoft.com/office/powerpoint/2010/main" val="93533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6C2D7D-F715-CC4F-9EF2-D27881BA7684}"/>
              </a:ext>
            </a:extLst>
          </p:cNvPr>
          <p:cNvSpPr txBox="1"/>
          <p:nvPr/>
        </p:nvSpPr>
        <p:spPr>
          <a:xfrm>
            <a:off x="-412124" y="145531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C5B7A-D142-BA44-B24B-B9E2FE3E0734}"/>
              </a:ext>
            </a:extLst>
          </p:cNvPr>
          <p:cNvSpPr txBox="1"/>
          <p:nvPr/>
        </p:nvSpPr>
        <p:spPr>
          <a:xfrm>
            <a:off x="1368058" y="1421686"/>
            <a:ext cx="63240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Class imbalance</a:t>
            </a:r>
            <a:r>
              <a:rPr lang="ko-KR" altLang="en-US" dirty="0"/>
              <a:t> 문제이므로 정확도와 함께 고려해야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에 대해 평균적으로 고려할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목표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F1-Score</a:t>
            </a:r>
            <a:r>
              <a:rPr lang="ko-KR" altLang="en-US" dirty="0"/>
              <a:t> 값이 가장 높게 나오는 모델링 탐색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F17D-F368-0F49-AF10-B05485328CA2}"/>
              </a:ext>
            </a:extLst>
          </p:cNvPr>
          <p:cNvSpPr txBox="1"/>
          <p:nvPr/>
        </p:nvSpPr>
        <p:spPr>
          <a:xfrm>
            <a:off x="1368058" y="2512782"/>
            <a:ext cx="6324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 우범 화물 중 몇 개의 우범 화물을 모델이 적발했는지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우범 데이터를 최대한 많이 적발하는 것이 중요하다고 여겨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Recall</a:t>
            </a:r>
            <a:r>
              <a:rPr lang="ko-KR" altLang="en-US" dirty="0"/>
              <a:t>에 초점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3.</a:t>
            </a:r>
            <a:r>
              <a:rPr lang="ko-KR" altLang="en-US" b="1" dirty="0"/>
              <a:t> </a:t>
            </a:r>
            <a:r>
              <a:rPr lang="en-US" altLang="ko-KR" b="1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모델이 우범 화물이라고 예측한 것 중 실제로 몇 개가 우범이었는지</a:t>
            </a:r>
            <a:endParaRPr lang="en-US" altLang="ko-KR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942AD9-9563-0D44-8E36-73BF3651B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527021"/>
            <a:ext cx="5214300" cy="584231"/>
          </a:xfrm>
        </p:spPr>
        <p:txBody>
          <a:bodyPr/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중점적으로 본 성능 지표</a:t>
            </a:r>
            <a:br>
              <a:rPr lang="en-US" sz="3200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9606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ctrTitle"/>
          </p:nvPr>
        </p:nvSpPr>
        <p:spPr>
          <a:xfrm>
            <a:off x="1718231" y="347742"/>
            <a:ext cx="5707538" cy="830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성능 평가 방법 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b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K-fold Cross Validation</a:t>
            </a:r>
            <a:endParaRPr sz="3000" dirty="0"/>
          </a:p>
        </p:txBody>
      </p:sp>
      <p:sp>
        <p:nvSpPr>
          <p:cNvPr id="13" name="직사각형 12"/>
          <p:cNvSpPr/>
          <p:nvPr/>
        </p:nvSpPr>
        <p:spPr>
          <a:xfrm>
            <a:off x="1828434" y="3122431"/>
            <a:ext cx="6499140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데이터를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fold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나눈다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k-1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데이터로 학습하고 나머지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fold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검증한다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 과정을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 반복한다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CEAD1C-9F8C-E144-8C76-B2FAD02B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331" y="1237205"/>
            <a:ext cx="3489337" cy="1484375"/>
          </a:xfrm>
          <a:prstGeom prst="rect">
            <a:avLst/>
          </a:prstGeom>
        </p:spPr>
      </p:pic>
      <p:sp>
        <p:nvSpPr>
          <p:cNvPr id="5" name="직사각형 12">
            <a:extLst>
              <a:ext uri="{FF2B5EF4-FFF2-40B4-BE49-F238E27FC236}">
                <a16:creationId xmlns:a16="http://schemas.microsoft.com/office/drawing/2014/main" id="{79AA5B32-749C-B649-BFF6-14907AD7BB4B}"/>
              </a:ext>
            </a:extLst>
          </p:cNvPr>
          <p:cNvSpPr/>
          <p:nvPr/>
        </p:nvSpPr>
        <p:spPr>
          <a:xfrm>
            <a:off x="1571113" y="4326718"/>
            <a:ext cx="6810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장점 </a:t>
            </a:r>
            <a:r>
              <a:rPr lang="en-US" altLang="ko-KR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모든 데이터를 </a:t>
            </a:r>
            <a:r>
              <a:rPr lang="en-US" altLang="ko-KR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training</a:t>
            </a:r>
            <a:r>
              <a:rPr lang="ko-KR" altLang="en-US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validation</a:t>
            </a:r>
            <a:r>
              <a:rPr lang="ko-KR" altLang="en-US" sz="1600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lang="ko-KR" altLang="en-US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 가능</a:t>
            </a:r>
            <a:r>
              <a:rPr lang="en-US" altLang="ko-KR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Overfitting</a:t>
            </a:r>
            <a:r>
              <a:rPr lang="ko-KR" altLang="en-US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방지</a:t>
            </a:r>
          </a:p>
        </p:txBody>
      </p:sp>
      <p:sp>
        <p:nvSpPr>
          <p:cNvPr id="7" name="직사각형 19">
            <a:extLst>
              <a:ext uri="{FF2B5EF4-FFF2-40B4-BE49-F238E27FC236}">
                <a16:creationId xmlns:a16="http://schemas.microsoft.com/office/drawing/2014/main" id="{C60DAC4B-3DFE-C544-943E-2F0D682F00C8}"/>
              </a:ext>
            </a:extLst>
          </p:cNvPr>
          <p:cNvSpPr/>
          <p:nvPr/>
        </p:nvSpPr>
        <p:spPr>
          <a:xfrm>
            <a:off x="3334387" y="2780046"/>
            <a:ext cx="26929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13]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K-fold Cross Validation 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원리</a:t>
            </a:r>
            <a:endParaRPr lang="ko-KR" altLang="en-US" sz="12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2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ctrTitle"/>
          </p:nvPr>
        </p:nvSpPr>
        <p:spPr>
          <a:xfrm>
            <a:off x="1850550" y="430678"/>
            <a:ext cx="5707538" cy="470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프로세스 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데이터 전처리</a:t>
            </a: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C2D7D-F715-CC4F-9EF2-D27881BA7684}"/>
              </a:ext>
            </a:extLst>
          </p:cNvPr>
          <p:cNvSpPr txBox="1"/>
          <p:nvPr/>
        </p:nvSpPr>
        <p:spPr>
          <a:xfrm>
            <a:off x="-412124" y="145531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CF7D-8CE9-C441-A666-BD5C2D5DBE10}"/>
              </a:ext>
            </a:extLst>
          </p:cNvPr>
          <p:cNvSpPr txBox="1"/>
          <p:nvPr/>
        </p:nvSpPr>
        <p:spPr>
          <a:xfrm>
            <a:off x="1188460" y="1352887"/>
            <a:ext cx="5386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전처리 및 </a:t>
            </a:r>
            <a:r>
              <a:rPr lang="en-US" dirty="0"/>
              <a:t>Categorical </a:t>
            </a:r>
            <a:r>
              <a:rPr lang="ko-KR" altLang="en-US" dirty="0"/>
              <a:t>변수 </a:t>
            </a:r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ko-KR" altLang="en-US" dirty="0" err="1"/>
              <a:t>처리후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array</a:t>
            </a:r>
            <a:r>
              <a:rPr lang="ko-KR" altLang="en-US" dirty="0"/>
              <a:t>로 변형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2195C-160D-2C4C-B978-8ACAE3C0E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60" y="1763090"/>
            <a:ext cx="5707538" cy="14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44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ctrTitle"/>
          </p:nvPr>
        </p:nvSpPr>
        <p:spPr>
          <a:xfrm>
            <a:off x="1796369" y="373682"/>
            <a:ext cx="5707538" cy="470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프로세스 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사용할 모델 설정</a:t>
            </a: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C2D7D-F715-CC4F-9EF2-D27881BA7684}"/>
              </a:ext>
            </a:extLst>
          </p:cNvPr>
          <p:cNvSpPr txBox="1"/>
          <p:nvPr/>
        </p:nvSpPr>
        <p:spPr>
          <a:xfrm>
            <a:off x="-412124" y="145531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EE346-02C9-8E40-B9ED-1575A17D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9" y="1126717"/>
            <a:ext cx="5544478" cy="1981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EC91EB-3E7B-D24E-8F91-1DBBC8205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9" y="4112299"/>
            <a:ext cx="5544478" cy="447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282568-300B-0744-992F-471CC8160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429" y="3265714"/>
            <a:ext cx="5526472" cy="64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3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90" name="Google Shape;390;p6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1" name="Google Shape;391;p60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주제 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 및 목적</a:t>
            </a: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92" name="Google Shape;392;p6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ctrTitle"/>
          </p:nvPr>
        </p:nvSpPr>
        <p:spPr>
          <a:xfrm>
            <a:off x="1796369" y="409542"/>
            <a:ext cx="5707538" cy="470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프로세스 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 교차 검증</a:t>
            </a: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C2D7D-F715-CC4F-9EF2-D27881BA7684}"/>
              </a:ext>
            </a:extLst>
          </p:cNvPr>
          <p:cNvSpPr txBox="1"/>
          <p:nvPr/>
        </p:nvSpPr>
        <p:spPr>
          <a:xfrm>
            <a:off x="-412124" y="145531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6FF6926A-187F-8543-B276-0444A6A7D80F}"/>
              </a:ext>
            </a:extLst>
          </p:cNvPr>
          <p:cNvSpPr/>
          <p:nvPr/>
        </p:nvSpPr>
        <p:spPr>
          <a:xfrm>
            <a:off x="1698397" y="3329254"/>
            <a:ext cx="6182860" cy="1069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Scikit-learn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kfold</a:t>
            </a:r>
            <a:r>
              <a:rPr lang="ko-KR" altLang="en-US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이용해서 매번 학습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검증 때 사용했던 인덱스 저장</a:t>
            </a:r>
            <a:endParaRPr lang="en-US" altLang="ko-KR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인덱스에 해당하는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train 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SMOTEENN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적용해서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sampling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Sampling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된 데이터를 기반으로 모델 학습 후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검증용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데이터로 예측</a:t>
            </a:r>
            <a:endParaRPr lang="ko-KR" altLang="en-US" sz="1600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426F7-1744-2744-82CC-6BEBBF75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29" y="1279356"/>
            <a:ext cx="5086973" cy="182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64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ctrTitle"/>
          </p:nvPr>
        </p:nvSpPr>
        <p:spPr>
          <a:xfrm>
            <a:off x="1796369" y="373682"/>
            <a:ext cx="5707538" cy="470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프로세스 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 교차 검증</a:t>
            </a: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C2D7D-F715-CC4F-9EF2-D27881BA7684}"/>
              </a:ext>
            </a:extLst>
          </p:cNvPr>
          <p:cNvSpPr txBox="1"/>
          <p:nvPr/>
        </p:nvSpPr>
        <p:spPr>
          <a:xfrm>
            <a:off x="-412124" y="145531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6FF6926A-187F-8543-B276-0444A6A7D80F}"/>
              </a:ext>
            </a:extLst>
          </p:cNvPr>
          <p:cNvSpPr/>
          <p:nvPr/>
        </p:nvSpPr>
        <p:spPr>
          <a:xfrm>
            <a:off x="1189500" y="2571750"/>
            <a:ext cx="30191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검증 때 사용했던  인덱스로 실제 값과 </a:t>
            </a:r>
            <a:r>
              <a:rPr lang="ko-KR" altLang="en-US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예측값을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따로 리스트에 저장</a:t>
            </a:r>
            <a:endParaRPr lang="en-US" altLang="ko-KR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43434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교차 검증 후</a:t>
            </a:r>
            <a:r>
              <a:rPr lang="en-US" altLang="ko-KR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예측값과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실제값</a:t>
            </a:r>
            <a:r>
              <a:rPr lang="ko-KR" altLang="en-US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리스트를 비교해 모델 성능 측정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B2482-488A-6A48-8CB9-38D021E6E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26" y="1201556"/>
            <a:ext cx="3353353" cy="2639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41F3F1-6311-2D4B-A806-3F617A629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107" y="1201556"/>
            <a:ext cx="2933531" cy="11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21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0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10" name="Google Shape;1510;p108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11" name="Google Shape;1511;p10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결과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12" name="Google Shape;1512;p108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330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결과</a:t>
            </a:r>
            <a:endParaRPr dirty="0">
              <a:solidFill>
                <a:schemeClr val="accent6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19">
            <a:extLst>
              <a:ext uri="{FF2B5EF4-FFF2-40B4-BE49-F238E27FC236}">
                <a16:creationId xmlns:a16="http://schemas.microsoft.com/office/drawing/2014/main" id="{0965AA5B-34C3-514C-BD92-CF9512F20970}"/>
              </a:ext>
            </a:extLst>
          </p:cNvPr>
          <p:cNvSpPr/>
          <p:nvPr/>
        </p:nvSpPr>
        <p:spPr>
          <a:xfrm>
            <a:off x="1002004" y="1334169"/>
            <a:ext cx="3174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주어진 </a:t>
            </a:r>
            <a:r>
              <a:rPr lang="ko-KR" altLang="en-US" sz="1200" b="1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샘플코드의</a:t>
            </a:r>
            <a:r>
              <a:rPr lang="ko-KR" altLang="en-US" sz="1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성능평가 결과 </a:t>
            </a:r>
            <a:r>
              <a:rPr lang="en-US" altLang="ko-KR" sz="1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비교대상</a:t>
            </a:r>
            <a:r>
              <a:rPr lang="en-US" altLang="ko-KR" sz="1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200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19">
            <a:extLst>
              <a:ext uri="{FF2B5EF4-FFF2-40B4-BE49-F238E27FC236}">
                <a16:creationId xmlns:a16="http://schemas.microsoft.com/office/drawing/2014/main" id="{090B6FB9-5167-CB4B-ADB4-7790523EFC89}"/>
              </a:ext>
            </a:extLst>
          </p:cNvPr>
          <p:cNvSpPr/>
          <p:nvPr/>
        </p:nvSpPr>
        <p:spPr>
          <a:xfrm>
            <a:off x="4967771" y="1334169"/>
            <a:ext cx="30409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기법을 적용한 모델의 성능평가 결과</a:t>
            </a:r>
            <a:endParaRPr lang="ko-KR" altLang="en-US" sz="1200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124C8-11B8-9742-92E1-0ADFC88A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6" y="1749008"/>
            <a:ext cx="3673792" cy="1394606"/>
          </a:xfrm>
          <a:prstGeom prst="rect">
            <a:avLst/>
          </a:prstGeom>
        </p:spPr>
      </p:pic>
      <p:sp>
        <p:nvSpPr>
          <p:cNvPr id="13" name="직사각형 19">
            <a:extLst>
              <a:ext uri="{FF2B5EF4-FFF2-40B4-BE49-F238E27FC236}">
                <a16:creationId xmlns:a16="http://schemas.microsoft.com/office/drawing/2014/main" id="{001417AD-DB25-4C4C-A92A-651F9F6F5294}"/>
              </a:ext>
            </a:extLst>
          </p:cNvPr>
          <p:cNvSpPr/>
          <p:nvPr/>
        </p:nvSpPr>
        <p:spPr>
          <a:xfrm>
            <a:off x="2439132" y="4472511"/>
            <a:ext cx="439825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샘플코드보다 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F1-Score </a:t>
            </a:r>
            <a:r>
              <a:rPr lang="en-US" altLang="ko-KR" sz="1200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1.4</a:t>
            </a:r>
            <a:r>
              <a:rPr lang="ko-KR" altLang="en-US" sz="1200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</a:t>
            </a:r>
            <a:r>
              <a:rPr lang="en-US" altLang="ko-KR" sz="1200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(0.18)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Recall </a:t>
            </a:r>
            <a:r>
              <a:rPr lang="en-US" altLang="ko-KR" sz="1200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2.45</a:t>
            </a:r>
            <a:r>
              <a:rPr lang="ko-KR" altLang="en-US" sz="1200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</a:t>
            </a:r>
            <a:r>
              <a:rPr lang="en-US" altLang="ko-KR" sz="1200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(0.34)</a:t>
            </a:r>
            <a:r>
              <a:rPr lang="ko-KR" altLang="en-US" sz="1200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향상</a:t>
            </a:r>
            <a:endParaRPr lang="en-US" altLang="ko-KR" sz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29AF4646-8F2E-FF42-85A4-280AF68E8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874513"/>
              </p:ext>
            </p:extLst>
          </p:nvPr>
        </p:nvGraphicFramePr>
        <p:xfrm>
          <a:off x="1524000" y="3354231"/>
          <a:ext cx="6096000" cy="98044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{F93DE6AE-6060-4ADC-8326-11C8EA0A3A23}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162128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60831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69615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샘플코드</a:t>
                      </a:r>
                      <a:endParaRPr lang="en-KR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결과물</a:t>
                      </a:r>
                      <a:endParaRPr lang="en-KR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038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F1-Score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0.41</a:t>
                      </a:r>
                      <a:endParaRPr lang="en-K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0.60</a:t>
                      </a:r>
                      <a:endParaRPr lang="en-K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6542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‘1’</a:t>
                      </a:r>
                      <a:r>
                        <a:rPr lang="ko-KR" altLang="en-US" dirty="0"/>
                        <a:t>에 대한 </a:t>
                      </a:r>
                      <a:r>
                        <a:rPr lang="en-US" altLang="ko-KR" dirty="0"/>
                        <a:t>Recall</a:t>
                      </a:r>
                      <a:endParaRPr lang="en-K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0.31</a:t>
                      </a:r>
                      <a:endParaRPr lang="en-K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0.75</a:t>
                      </a:r>
                      <a:endParaRPr lang="en-K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847436"/>
                  </a:ext>
                </a:extLst>
              </a:tr>
            </a:tbl>
          </a:graphicData>
        </a:graphic>
      </p:graphicFrame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3AFCD91-63E1-8C4E-A300-BBA1810F2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123" y="1737048"/>
            <a:ext cx="4322532" cy="140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75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19">
            <a:extLst>
              <a:ext uri="{FF2B5EF4-FFF2-40B4-BE49-F238E27FC236}">
                <a16:creationId xmlns:a16="http://schemas.microsoft.com/office/drawing/2014/main" id="{0965AA5B-34C3-514C-BD92-CF9512F20970}"/>
              </a:ext>
            </a:extLst>
          </p:cNvPr>
          <p:cNvSpPr/>
          <p:nvPr/>
        </p:nvSpPr>
        <p:spPr>
          <a:xfrm>
            <a:off x="881469" y="1306013"/>
            <a:ext cx="7281869" cy="3288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F1-score</a:t>
            </a:r>
            <a:r>
              <a:rPr lang="ko-KR" altLang="en-US" b="1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성능과 </a:t>
            </a:r>
            <a:r>
              <a:rPr lang="en-US" altLang="ko-KR" b="1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Recall</a:t>
            </a:r>
            <a:r>
              <a:rPr lang="ko-KR" altLang="en-US" b="1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초점</a:t>
            </a:r>
            <a:endParaRPr lang="en-US" altLang="ko-KR" b="1" dirty="0">
              <a:solidFill>
                <a:schemeClr val="accent6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ko-KR" altLang="en-US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우범 화물 적발을 많이 하는 것이 중요하다고 판단해 </a:t>
            </a:r>
            <a:r>
              <a:rPr lang="en-US" altLang="ko-KR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Precision</a:t>
            </a:r>
            <a:r>
              <a:rPr lang="ko-KR" altLang="en-US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보다 </a:t>
            </a:r>
            <a:r>
              <a:rPr lang="en-US" altLang="ko-KR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recall</a:t>
            </a:r>
            <a:r>
              <a:rPr lang="ko-KR" altLang="en-US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높은 모델 생성</a:t>
            </a:r>
            <a:endParaRPr lang="en-US" altLang="ko-KR" dirty="0">
              <a:solidFill>
                <a:schemeClr val="accent6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endParaRPr lang="en-US" altLang="ko-KR" dirty="0">
              <a:solidFill>
                <a:schemeClr val="accent6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76%</a:t>
            </a:r>
            <a:r>
              <a:rPr lang="ko-KR" altLang="en-US" b="1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recall</a:t>
            </a:r>
            <a:r>
              <a:rPr lang="ko-KR" altLang="en-US" b="1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모델이 항상 실제 우범 화물의 </a:t>
            </a:r>
            <a:r>
              <a:rPr lang="en-US" altLang="ko-KR" b="1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3/4</a:t>
            </a:r>
            <a:r>
              <a:rPr lang="ko-KR" altLang="en-US" b="1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적발해 낼 수 있음 </a:t>
            </a:r>
            <a:endParaRPr lang="en-US" altLang="ko-KR" b="1" dirty="0">
              <a:solidFill>
                <a:schemeClr val="accent6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en-US" altLang="ko-KR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차적으로 모델을 사용해 우범 화물의 </a:t>
            </a:r>
            <a:r>
              <a:rPr lang="en-US" altLang="ko-KR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3/4</a:t>
            </a:r>
            <a:r>
              <a:rPr lang="ko-KR" altLang="en-US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들어있을 것으로 의심되는 데이터 선별</a:t>
            </a:r>
            <a:endParaRPr lang="en-US" altLang="ko-KR" dirty="0">
              <a:solidFill>
                <a:schemeClr val="accent6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ko-KR" altLang="en-US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수의 검사인력을 의심되는 데이터를 보는 곳에 배치하고</a:t>
            </a:r>
            <a:r>
              <a:rPr lang="en-US" altLang="ko-KR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 검사인력을 우범 화물의 </a:t>
            </a:r>
            <a:r>
              <a:rPr lang="en-US" altLang="ko-KR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1/4</a:t>
            </a:r>
            <a:r>
              <a:rPr lang="ko-KR" altLang="en-US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들어있을 것으로 예상되는 데이터를 보도록 배치함 </a:t>
            </a:r>
            <a:endParaRPr lang="en-US" altLang="ko-KR" dirty="0">
              <a:solidFill>
                <a:schemeClr val="accent6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ko-KR" altLang="en-US" b="1" dirty="0">
                <a:solidFill>
                  <a:schemeClr val="accent6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우범 화물이 포함된 정도에 따라 좀 더 인력을 효율적으로 배치함으로써 보다 많은 우범 화물을 적발할 수 있을 것으로 기대함</a:t>
            </a:r>
            <a:endParaRPr lang="en-US" altLang="ko-KR" b="1" dirty="0">
              <a:solidFill>
                <a:schemeClr val="accent6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914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>
            <a:spLocks noGrp="1"/>
          </p:cNvSpPr>
          <p:nvPr>
            <p:ph type="ctrTitle"/>
          </p:nvPr>
        </p:nvSpPr>
        <p:spPr>
          <a:xfrm>
            <a:off x="2744234" y="2007854"/>
            <a:ext cx="3867300" cy="1046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THANKS</a:t>
            </a:r>
            <a:endParaRPr sz="7000"/>
          </a:p>
        </p:txBody>
      </p:sp>
      <p:cxnSp>
        <p:nvCxnSpPr>
          <p:cNvPr id="420" name="Google Shape;420;p6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6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8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Exo 2" panose="020B0600000101010101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주제</a:t>
            </a:r>
            <a:endParaRPr>
              <a:latin typeface="Exo 2" panose="020B0600000101010101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13" name="Google Shape;713;p78"/>
          <p:cNvSpPr txBox="1">
            <a:spLocks noGrp="1"/>
          </p:cNvSpPr>
          <p:nvPr>
            <p:ph type="ctrTitle" idx="4"/>
          </p:nvPr>
        </p:nvSpPr>
        <p:spPr>
          <a:xfrm>
            <a:off x="816639" y="3136390"/>
            <a:ext cx="7653499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 latinLnBrk="1"/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</a:t>
            </a:r>
            <a:r>
              <a:rPr lang="ko-KR" altLang="en-US" b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활용하여 우리나라로 수입되는 화물의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우범도</a:t>
            </a:r>
            <a:r>
              <a:rPr lang="ko-KR" altLang="en-US" b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예측하는 모델 개발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046980" y="1687525"/>
            <a:ext cx="1050041" cy="1082004"/>
            <a:chOff x="6923250" y="1855160"/>
            <a:chExt cx="644700" cy="644700"/>
          </a:xfrm>
        </p:grpSpPr>
        <p:sp>
          <p:nvSpPr>
            <p:cNvPr id="749" name="Google Shape;749;p78"/>
            <p:cNvSpPr/>
            <p:nvPr/>
          </p:nvSpPr>
          <p:spPr>
            <a:xfrm>
              <a:off x="6923250" y="185516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8592;p131"/>
            <p:cNvGrpSpPr/>
            <p:nvPr/>
          </p:nvGrpSpPr>
          <p:grpSpPr>
            <a:xfrm>
              <a:off x="7096412" y="1990727"/>
              <a:ext cx="298377" cy="354519"/>
              <a:chOff x="-48233050" y="3569725"/>
              <a:chExt cx="252050" cy="299475"/>
            </a:xfrm>
          </p:grpSpPr>
          <p:sp>
            <p:nvSpPr>
              <p:cNvPr id="46" name="Google Shape;8593;p131"/>
              <p:cNvSpPr/>
              <p:nvPr/>
            </p:nvSpPr>
            <p:spPr>
              <a:xfrm>
                <a:off x="-48233050" y="3569725"/>
                <a:ext cx="252050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1979" extrusionOk="0">
                    <a:moveTo>
                      <a:pt x="5230" y="1393"/>
                    </a:moveTo>
                    <a:cubicBezTo>
                      <a:pt x="5419" y="1393"/>
                      <a:pt x="5577" y="1551"/>
                      <a:pt x="5577" y="1740"/>
                    </a:cubicBezTo>
                    <a:lnTo>
                      <a:pt x="5577" y="1960"/>
                    </a:lnTo>
                    <a:cubicBezTo>
                      <a:pt x="5703" y="2023"/>
                      <a:pt x="5829" y="2086"/>
                      <a:pt x="5923" y="2181"/>
                    </a:cubicBezTo>
                    <a:lnTo>
                      <a:pt x="6144" y="2055"/>
                    </a:lnTo>
                    <a:cubicBezTo>
                      <a:pt x="6194" y="2025"/>
                      <a:pt x="6251" y="2011"/>
                      <a:pt x="6308" y="2011"/>
                    </a:cubicBezTo>
                    <a:cubicBezTo>
                      <a:pt x="6430" y="2011"/>
                      <a:pt x="6552" y="2074"/>
                      <a:pt x="6616" y="2181"/>
                    </a:cubicBezTo>
                    <a:lnTo>
                      <a:pt x="7309" y="3410"/>
                    </a:lnTo>
                    <a:cubicBezTo>
                      <a:pt x="7467" y="3725"/>
                      <a:pt x="7246" y="3819"/>
                      <a:pt x="6963" y="3977"/>
                    </a:cubicBezTo>
                    <a:lnTo>
                      <a:pt x="6963" y="4386"/>
                    </a:lnTo>
                    <a:cubicBezTo>
                      <a:pt x="7246" y="4544"/>
                      <a:pt x="7467" y="4670"/>
                      <a:pt x="7309" y="4985"/>
                    </a:cubicBezTo>
                    <a:lnTo>
                      <a:pt x="6616" y="6182"/>
                    </a:lnTo>
                    <a:cubicBezTo>
                      <a:pt x="6531" y="6289"/>
                      <a:pt x="6417" y="6366"/>
                      <a:pt x="6303" y="6366"/>
                    </a:cubicBezTo>
                    <a:cubicBezTo>
                      <a:pt x="6249" y="6366"/>
                      <a:pt x="6195" y="6349"/>
                      <a:pt x="6144" y="6308"/>
                    </a:cubicBezTo>
                    <a:lnTo>
                      <a:pt x="5923" y="6182"/>
                    </a:lnTo>
                    <a:cubicBezTo>
                      <a:pt x="5829" y="6277"/>
                      <a:pt x="5703" y="6340"/>
                      <a:pt x="5577" y="6403"/>
                    </a:cubicBezTo>
                    <a:lnTo>
                      <a:pt x="5577" y="6623"/>
                    </a:lnTo>
                    <a:cubicBezTo>
                      <a:pt x="5577" y="6812"/>
                      <a:pt x="5419" y="6970"/>
                      <a:pt x="5230" y="6970"/>
                    </a:cubicBezTo>
                    <a:lnTo>
                      <a:pt x="3812" y="6970"/>
                    </a:lnTo>
                    <a:cubicBezTo>
                      <a:pt x="3623" y="6970"/>
                      <a:pt x="3466" y="6812"/>
                      <a:pt x="3466" y="6623"/>
                    </a:cubicBezTo>
                    <a:lnTo>
                      <a:pt x="3466" y="6403"/>
                    </a:lnTo>
                    <a:cubicBezTo>
                      <a:pt x="3340" y="6340"/>
                      <a:pt x="3214" y="6277"/>
                      <a:pt x="3119" y="6182"/>
                    </a:cubicBezTo>
                    <a:lnTo>
                      <a:pt x="2899" y="6308"/>
                    </a:lnTo>
                    <a:cubicBezTo>
                      <a:pt x="2848" y="6338"/>
                      <a:pt x="2791" y="6352"/>
                      <a:pt x="2734" y="6352"/>
                    </a:cubicBezTo>
                    <a:cubicBezTo>
                      <a:pt x="2613" y="6352"/>
                      <a:pt x="2490" y="6289"/>
                      <a:pt x="2426" y="6182"/>
                    </a:cubicBezTo>
                    <a:lnTo>
                      <a:pt x="1733" y="4985"/>
                    </a:lnTo>
                    <a:cubicBezTo>
                      <a:pt x="1638" y="4827"/>
                      <a:pt x="1670" y="4575"/>
                      <a:pt x="1859" y="4512"/>
                    </a:cubicBezTo>
                    <a:lnTo>
                      <a:pt x="2048" y="4386"/>
                    </a:lnTo>
                    <a:lnTo>
                      <a:pt x="2048" y="3977"/>
                    </a:lnTo>
                    <a:lnTo>
                      <a:pt x="1859" y="3882"/>
                    </a:lnTo>
                    <a:cubicBezTo>
                      <a:pt x="1702" y="3788"/>
                      <a:pt x="1607" y="3536"/>
                      <a:pt x="1733" y="3410"/>
                    </a:cubicBezTo>
                    <a:lnTo>
                      <a:pt x="2426" y="2181"/>
                    </a:lnTo>
                    <a:cubicBezTo>
                      <a:pt x="2490" y="2074"/>
                      <a:pt x="2612" y="1997"/>
                      <a:pt x="2733" y="1997"/>
                    </a:cubicBezTo>
                    <a:cubicBezTo>
                      <a:pt x="2790" y="1997"/>
                      <a:pt x="2848" y="2014"/>
                      <a:pt x="2899" y="2055"/>
                    </a:cubicBezTo>
                    <a:lnTo>
                      <a:pt x="3119" y="2181"/>
                    </a:lnTo>
                    <a:cubicBezTo>
                      <a:pt x="3214" y="2086"/>
                      <a:pt x="3340" y="2023"/>
                      <a:pt x="3466" y="1960"/>
                    </a:cubicBezTo>
                    <a:lnTo>
                      <a:pt x="3466" y="1740"/>
                    </a:lnTo>
                    <a:cubicBezTo>
                      <a:pt x="3466" y="1551"/>
                      <a:pt x="3623" y="1393"/>
                      <a:pt x="3812" y="1393"/>
                    </a:cubicBezTo>
                    <a:close/>
                    <a:moveTo>
                      <a:pt x="4547" y="0"/>
                    </a:moveTo>
                    <a:cubicBezTo>
                      <a:pt x="3499" y="0"/>
                      <a:pt x="2484" y="337"/>
                      <a:pt x="1670" y="984"/>
                    </a:cubicBezTo>
                    <a:cubicBezTo>
                      <a:pt x="630" y="1866"/>
                      <a:pt x="0" y="3158"/>
                      <a:pt x="0" y="4544"/>
                    </a:cubicBezTo>
                    <a:cubicBezTo>
                      <a:pt x="0" y="5804"/>
                      <a:pt x="504" y="6970"/>
                      <a:pt x="1418" y="7852"/>
                    </a:cubicBezTo>
                    <a:lnTo>
                      <a:pt x="1418" y="11632"/>
                    </a:lnTo>
                    <a:cubicBezTo>
                      <a:pt x="1418" y="11821"/>
                      <a:pt x="1575" y="11979"/>
                      <a:pt x="1765" y="11979"/>
                    </a:cubicBezTo>
                    <a:lnTo>
                      <a:pt x="5986" y="11979"/>
                    </a:lnTo>
                    <a:cubicBezTo>
                      <a:pt x="6175" y="11979"/>
                      <a:pt x="6333" y="11821"/>
                      <a:pt x="6333" y="11632"/>
                    </a:cubicBezTo>
                    <a:lnTo>
                      <a:pt x="6333" y="10530"/>
                    </a:lnTo>
                    <a:lnTo>
                      <a:pt x="8097" y="10530"/>
                    </a:lnTo>
                    <a:cubicBezTo>
                      <a:pt x="8286" y="10530"/>
                      <a:pt x="8444" y="10372"/>
                      <a:pt x="8444" y="10183"/>
                    </a:cubicBezTo>
                    <a:lnTo>
                      <a:pt x="8444" y="8387"/>
                    </a:lnTo>
                    <a:lnTo>
                      <a:pt x="9042" y="8387"/>
                    </a:lnTo>
                    <a:cubicBezTo>
                      <a:pt x="9389" y="8387"/>
                      <a:pt x="9767" y="8198"/>
                      <a:pt x="9956" y="7883"/>
                    </a:cubicBezTo>
                    <a:cubicBezTo>
                      <a:pt x="10082" y="7568"/>
                      <a:pt x="10082" y="7190"/>
                      <a:pt x="9924" y="6875"/>
                    </a:cubicBezTo>
                    <a:lnTo>
                      <a:pt x="9042" y="5237"/>
                    </a:lnTo>
                    <a:cubicBezTo>
                      <a:pt x="9137" y="4701"/>
                      <a:pt x="9137" y="4134"/>
                      <a:pt x="9011" y="3599"/>
                    </a:cubicBezTo>
                    <a:cubicBezTo>
                      <a:pt x="8664" y="1866"/>
                      <a:pt x="7246" y="480"/>
                      <a:pt x="5545" y="102"/>
                    </a:cubicBezTo>
                    <a:cubicBezTo>
                      <a:pt x="5213" y="34"/>
                      <a:pt x="4878" y="0"/>
                      <a:pt x="45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rgbClr val="43434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594;p131"/>
              <p:cNvSpPr/>
              <p:nvPr/>
            </p:nvSpPr>
            <p:spPr>
              <a:xfrm>
                <a:off x="-48170050" y="3622650"/>
                <a:ext cx="100050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4129" extrusionOk="0">
                    <a:moveTo>
                      <a:pt x="1985" y="1009"/>
                    </a:moveTo>
                    <a:cubicBezTo>
                      <a:pt x="2584" y="1009"/>
                      <a:pt x="3057" y="1482"/>
                      <a:pt x="3057" y="2080"/>
                    </a:cubicBezTo>
                    <a:cubicBezTo>
                      <a:pt x="3057" y="2647"/>
                      <a:pt x="2584" y="3120"/>
                      <a:pt x="1985" y="3120"/>
                    </a:cubicBezTo>
                    <a:cubicBezTo>
                      <a:pt x="1418" y="3120"/>
                      <a:pt x="946" y="2647"/>
                      <a:pt x="946" y="2080"/>
                    </a:cubicBezTo>
                    <a:cubicBezTo>
                      <a:pt x="946" y="1482"/>
                      <a:pt x="1418" y="1009"/>
                      <a:pt x="1985" y="1009"/>
                    </a:cubicBezTo>
                    <a:close/>
                    <a:moveTo>
                      <a:pt x="1639" y="1"/>
                    </a:moveTo>
                    <a:lnTo>
                      <a:pt x="1639" y="127"/>
                    </a:lnTo>
                    <a:cubicBezTo>
                      <a:pt x="1639" y="284"/>
                      <a:pt x="1576" y="410"/>
                      <a:pt x="1418" y="442"/>
                    </a:cubicBezTo>
                    <a:cubicBezTo>
                      <a:pt x="1198" y="537"/>
                      <a:pt x="1009" y="631"/>
                      <a:pt x="851" y="757"/>
                    </a:cubicBezTo>
                    <a:cubicBezTo>
                      <a:pt x="770" y="818"/>
                      <a:pt x="689" y="853"/>
                      <a:pt x="607" y="853"/>
                    </a:cubicBezTo>
                    <a:cubicBezTo>
                      <a:pt x="562" y="853"/>
                      <a:pt x="518" y="842"/>
                      <a:pt x="473" y="820"/>
                    </a:cubicBezTo>
                    <a:lnTo>
                      <a:pt x="347" y="726"/>
                    </a:lnTo>
                    <a:lnTo>
                      <a:pt x="1" y="1324"/>
                    </a:lnTo>
                    <a:lnTo>
                      <a:pt x="127" y="1387"/>
                    </a:lnTo>
                    <a:cubicBezTo>
                      <a:pt x="221" y="1482"/>
                      <a:pt x="316" y="1639"/>
                      <a:pt x="253" y="1765"/>
                    </a:cubicBezTo>
                    <a:cubicBezTo>
                      <a:pt x="221" y="1986"/>
                      <a:pt x="221" y="2143"/>
                      <a:pt x="253" y="2395"/>
                    </a:cubicBezTo>
                    <a:cubicBezTo>
                      <a:pt x="316" y="2553"/>
                      <a:pt x="221" y="2647"/>
                      <a:pt x="127" y="2742"/>
                    </a:cubicBezTo>
                    <a:lnTo>
                      <a:pt x="1" y="2805"/>
                    </a:lnTo>
                    <a:lnTo>
                      <a:pt x="347" y="3403"/>
                    </a:lnTo>
                    <a:lnTo>
                      <a:pt x="473" y="3340"/>
                    </a:lnTo>
                    <a:cubicBezTo>
                      <a:pt x="532" y="3297"/>
                      <a:pt x="590" y="3273"/>
                      <a:pt x="649" y="3273"/>
                    </a:cubicBezTo>
                    <a:cubicBezTo>
                      <a:pt x="716" y="3273"/>
                      <a:pt x="784" y="3304"/>
                      <a:pt x="851" y="3372"/>
                    </a:cubicBezTo>
                    <a:cubicBezTo>
                      <a:pt x="1009" y="3529"/>
                      <a:pt x="1198" y="3592"/>
                      <a:pt x="1418" y="3687"/>
                    </a:cubicBezTo>
                    <a:cubicBezTo>
                      <a:pt x="1576" y="3718"/>
                      <a:pt x="1639" y="3876"/>
                      <a:pt x="1639" y="4002"/>
                    </a:cubicBezTo>
                    <a:lnTo>
                      <a:pt x="1639" y="4128"/>
                    </a:lnTo>
                    <a:lnTo>
                      <a:pt x="2364" y="4128"/>
                    </a:lnTo>
                    <a:lnTo>
                      <a:pt x="2364" y="4002"/>
                    </a:lnTo>
                    <a:cubicBezTo>
                      <a:pt x="2364" y="3845"/>
                      <a:pt x="2427" y="3718"/>
                      <a:pt x="2584" y="3687"/>
                    </a:cubicBezTo>
                    <a:cubicBezTo>
                      <a:pt x="2805" y="3592"/>
                      <a:pt x="2994" y="3498"/>
                      <a:pt x="3151" y="3372"/>
                    </a:cubicBezTo>
                    <a:cubicBezTo>
                      <a:pt x="3224" y="3317"/>
                      <a:pt x="3298" y="3283"/>
                      <a:pt x="3371" y="3283"/>
                    </a:cubicBezTo>
                    <a:cubicBezTo>
                      <a:pt x="3424" y="3283"/>
                      <a:pt x="3476" y="3301"/>
                      <a:pt x="3529" y="3340"/>
                    </a:cubicBezTo>
                    <a:lnTo>
                      <a:pt x="3655" y="3403"/>
                    </a:lnTo>
                    <a:lnTo>
                      <a:pt x="4002" y="2805"/>
                    </a:lnTo>
                    <a:lnTo>
                      <a:pt x="3876" y="2742"/>
                    </a:lnTo>
                    <a:cubicBezTo>
                      <a:pt x="3781" y="2647"/>
                      <a:pt x="3687" y="2490"/>
                      <a:pt x="3750" y="2395"/>
                    </a:cubicBezTo>
                    <a:cubicBezTo>
                      <a:pt x="3781" y="2143"/>
                      <a:pt x="3781" y="1986"/>
                      <a:pt x="3750" y="1765"/>
                    </a:cubicBezTo>
                    <a:cubicBezTo>
                      <a:pt x="3687" y="1608"/>
                      <a:pt x="3781" y="1482"/>
                      <a:pt x="3876" y="1387"/>
                    </a:cubicBezTo>
                    <a:lnTo>
                      <a:pt x="4002" y="1324"/>
                    </a:lnTo>
                    <a:lnTo>
                      <a:pt x="3655" y="726"/>
                    </a:lnTo>
                    <a:lnTo>
                      <a:pt x="3529" y="820"/>
                    </a:lnTo>
                    <a:cubicBezTo>
                      <a:pt x="3477" y="846"/>
                      <a:pt x="3425" y="861"/>
                      <a:pt x="3373" y="861"/>
                    </a:cubicBezTo>
                    <a:cubicBezTo>
                      <a:pt x="3299" y="861"/>
                      <a:pt x="3225" y="831"/>
                      <a:pt x="3151" y="757"/>
                    </a:cubicBezTo>
                    <a:cubicBezTo>
                      <a:pt x="2994" y="600"/>
                      <a:pt x="2805" y="537"/>
                      <a:pt x="2584" y="442"/>
                    </a:cubicBezTo>
                    <a:cubicBezTo>
                      <a:pt x="2427" y="410"/>
                      <a:pt x="2364" y="253"/>
                      <a:pt x="2364" y="127"/>
                    </a:cubicBezTo>
                    <a:lnTo>
                      <a:pt x="23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595;p131"/>
              <p:cNvSpPr/>
              <p:nvPr/>
            </p:nvSpPr>
            <p:spPr>
              <a:xfrm>
                <a:off x="-48129100" y="36652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68" y="725"/>
                      <a:pt x="726" y="567"/>
                      <a:pt x="726" y="378"/>
                    </a:cubicBezTo>
                    <a:cubicBezTo>
                      <a:pt x="726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" name="Google Shape;8150;p130"/>
          <p:cNvSpPr/>
          <p:nvPr/>
        </p:nvSpPr>
        <p:spPr>
          <a:xfrm>
            <a:off x="696128" y="3225741"/>
            <a:ext cx="241022" cy="24879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E4E4E4"/>
          </a:solidFill>
          <a:ln w="12700">
            <a:solidFill>
              <a:srgbClr val="43434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09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8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Exo 2" panose="020B0600000101010101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배경 및 목적</a:t>
            </a:r>
            <a:endParaRPr>
              <a:latin typeface="Exo 2" panose="020B0600000101010101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13" name="Google Shape;713;p78"/>
          <p:cNvSpPr txBox="1">
            <a:spLocks noGrp="1"/>
          </p:cNvSpPr>
          <p:nvPr>
            <p:ph type="ctrTitle" idx="4"/>
          </p:nvPr>
        </p:nvSpPr>
        <p:spPr>
          <a:xfrm>
            <a:off x="1095873" y="3314631"/>
            <a:ext cx="4389390" cy="3832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fontAlgn="base" latinLnBrk="1"/>
            <a:br>
              <a:rPr lang="en-US" altLang="ko-KR" b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b="0">
                <a:solidFill>
                  <a:srgbClr val="43434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 화물을 검사할 수 있는 인력은 한정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046980" y="1299050"/>
            <a:ext cx="1050041" cy="1082006"/>
            <a:chOff x="4046980" y="1687531"/>
            <a:chExt cx="1050041" cy="1082006"/>
          </a:xfrm>
        </p:grpSpPr>
        <p:sp>
          <p:nvSpPr>
            <p:cNvPr id="749" name="Google Shape;749;p78"/>
            <p:cNvSpPr/>
            <p:nvPr/>
          </p:nvSpPr>
          <p:spPr>
            <a:xfrm>
              <a:off x="4046980" y="1687531"/>
              <a:ext cx="1050041" cy="1082006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7809;p129"/>
            <p:cNvGrpSpPr/>
            <p:nvPr/>
          </p:nvGrpSpPr>
          <p:grpSpPr>
            <a:xfrm>
              <a:off x="4250814" y="1979534"/>
              <a:ext cx="642371" cy="498000"/>
              <a:chOff x="5358450" y="4015675"/>
              <a:chExt cx="289875" cy="191425"/>
            </a:xfrm>
            <a:solidFill>
              <a:schemeClr val="accent2"/>
            </a:solidFill>
          </p:grpSpPr>
          <p:sp>
            <p:nvSpPr>
              <p:cNvPr id="11" name="Google Shape;7810;p129"/>
              <p:cNvSpPr/>
              <p:nvPr/>
            </p:nvSpPr>
            <p:spPr>
              <a:xfrm>
                <a:off x="5358450" y="4015675"/>
                <a:ext cx="289875" cy="89025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3561" extrusionOk="0">
                    <a:moveTo>
                      <a:pt x="5798" y="1"/>
                    </a:moveTo>
                    <a:cubicBezTo>
                      <a:pt x="2773" y="1"/>
                      <a:pt x="316" y="3120"/>
                      <a:pt x="1" y="3561"/>
                    </a:cubicBezTo>
                    <a:cubicBezTo>
                      <a:pt x="1229" y="2679"/>
                      <a:pt x="3561" y="1734"/>
                      <a:pt x="5798" y="1734"/>
                    </a:cubicBezTo>
                    <a:cubicBezTo>
                      <a:pt x="7751" y="1734"/>
                      <a:pt x="10051" y="2490"/>
                      <a:pt x="11595" y="3561"/>
                    </a:cubicBezTo>
                    <a:cubicBezTo>
                      <a:pt x="11280" y="3120"/>
                      <a:pt x="8822" y="1"/>
                      <a:pt x="57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811;p129"/>
              <p:cNvSpPr/>
              <p:nvPr/>
            </p:nvSpPr>
            <p:spPr>
              <a:xfrm>
                <a:off x="5494725" y="41015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812;p129"/>
              <p:cNvSpPr/>
              <p:nvPr/>
            </p:nvSpPr>
            <p:spPr>
              <a:xfrm>
                <a:off x="5460050" y="4077125"/>
                <a:ext cx="8667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120" extrusionOk="0">
                    <a:moveTo>
                      <a:pt x="1734" y="315"/>
                    </a:moveTo>
                    <a:cubicBezTo>
                      <a:pt x="2332" y="315"/>
                      <a:pt x="2773" y="788"/>
                      <a:pt x="2773" y="1323"/>
                    </a:cubicBezTo>
                    <a:cubicBezTo>
                      <a:pt x="2773" y="1922"/>
                      <a:pt x="2269" y="2363"/>
                      <a:pt x="1734" y="2363"/>
                    </a:cubicBezTo>
                    <a:cubicBezTo>
                      <a:pt x="1135" y="2363"/>
                      <a:pt x="694" y="1890"/>
                      <a:pt x="694" y="1323"/>
                    </a:cubicBezTo>
                    <a:cubicBezTo>
                      <a:pt x="663" y="788"/>
                      <a:pt x="1135" y="315"/>
                      <a:pt x="1734" y="315"/>
                    </a:cubicBezTo>
                    <a:close/>
                    <a:moveTo>
                      <a:pt x="1734" y="0"/>
                    </a:moveTo>
                    <a:cubicBezTo>
                      <a:pt x="1324" y="0"/>
                      <a:pt x="978" y="32"/>
                      <a:pt x="599" y="63"/>
                    </a:cubicBezTo>
                    <a:cubicBezTo>
                      <a:pt x="190" y="378"/>
                      <a:pt x="1" y="851"/>
                      <a:pt x="1" y="1386"/>
                    </a:cubicBezTo>
                    <a:cubicBezTo>
                      <a:pt x="1" y="2332"/>
                      <a:pt x="789" y="3119"/>
                      <a:pt x="1734" y="3119"/>
                    </a:cubicBezTo>
                    <a:cubicBezTo>
                      <a:pt x="2679" y="3119"/>
                      <a:pt x="3466" y="2332"/>
                      <a:pt x="3466" y="1386"/>
                    </a:cubicBezTo>
                    <a:cubicBezTo>
                      <a:pt x="3466" y="851"/>
                      <a:pt x="3214" y="378"/>
                      <a:pt x="2868" y="63"/>
                    </a:cubicBezTo>
                    <a:cubicBezTo>
                      <a:pt x="2521" y="32"/>
                      <a:pt x="2112" y="0"/>
                      <a:pt x="17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813;p129"/>
              <p:cNvSpPr/>
              <p:nvPr/>
            </p:nvSpPr>
            <p:spPr>
              <a:xfrm>
                <a:off x="5362400" y="4084200"/>
                <a:ext cx="282000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4916" extrusionOk="0">
                    <a:moveTo>
                      <a:pt x="3466" y="1"/>
                    </a:moveTo>
                    <a:lnTo>
                      <a:pt x="3466" y="1"/>
                    </a:lnTo>
                    <a:cubicBezTo>
                      <a:pt x="2332" y="253"/>
                      <a:pt x="1103" y="820"/>
                      <a:pt x="0" y="1576"/>
                    </a:cubicBezTo>
                    <a:cubicBezTo>
                      <a:pt x="693" y="2395"/>
                      <a:pt x="2899" y="4915"/>
                      <a:pt x="5640" y="4915"/>
                    </a:cubicBezTo>
                    <a:cubicBezTo>
                      <a:pt x="8349" y="4884"/>
                      <a:pt x="10617" y="2395"/>
                      <a:pt x="11279" y="1576"/>
                    </a:cubicBezTo>
                    <a:cubicBezTo>
                      <a:pt x="10176" y="820"/>
                      <a:pt x="8948" y="253"/>
                      <a:pt x="7814" y="1"/>
                    </a:cubicBezTo>
                    <a:lnTo>
                      <a:pt x="7814" y="1"/>
                    </a:lnTo>
                    <a:cubicBezTo>
                      <a:pt x="7971" y="347"/>
                      <a:pt x="8097" y="694"/>
                      <a:pt x="8097" y="1103"/>
                    </a:cubicBezTo>
                    <a:cubicBezTo>
                      <a:pt x="8097" y="2427"/>
                      <a:pt x="6994" y="3529"/>
                      <a:pt x="5640" y="3529"/>
                    </a:cubicBezTo>
                    <a:cubicBezTo>
                      <a:pt x="4316" y="3529"/>
                      <a:pt x="3214" y="2427"/>
                      <a:pt x="3214" y="1103"/>
                    </a:cubicBezTo>
                    <a:cubicBezTo>
                      <a:pt x="3214" y="694"/>
                      <a:pt x="3277" y="347"/>
                      <a:pt x="34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854852" y="2840745"/>
            <a:ext cx="7403821" cy="369332"/>
            <a:chOff x="854852" y="2840745"/>
            <a:chExt cx="7403821" cy="369332"/>
          </a:xfrm>
        </p:grpSpPr>
        <p:sp>
          <p:nvSpPr>
            <p:cNvPr id="4" name="직사각형 3"/>
            <p:cNvSpPr/>
            <p:nvPr/>
          </p:nvSpPr>
          <p:spPr>
            <a:xfrm>
              <a:off x="1095873" y="2840745"/>
              <a:ext cx="7162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매년 약 </a:t>
              </a:r>
              <a:r>
                <a:rPr lang="en-US" altLang="ko-KR" sz="1800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</a:t>
              </a:r>
              <a:r>
                <a:rPr lang="ko-KR" altLang="en-US" sz="1800" dirty="0" err="1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천백만건</a:t>
              </a:r>
              <a:r>
                <a:rPr lang="en-US" altLang="ko-KR" sz="1800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800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매달 약 </a:t>
              </a:r>
              <a:r>
                <a:rPr lang="en-US" altLang="ko-KR" sz="1800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</a:t>
              </a:r>
              <a:r>
                <a:rPr lang="ko-KR" altLang="en-US" sz="1800" dirty="0" err="1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백만건이</a:t>
              </a:r>
              <a:r>
                <a:rPr lang="ko-KR" altLang="en-US" sz="1800" dirty="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수입신고되는 상황</a:t>
              </a:r>
              <a:endParaRPr lang="ko-KR" altLang="en-US" sz="1800" dirty="0">
                <a:solidFill>
                  <a:srgbClr val="434343"/>
                </a:solidFill>
              </a:endParaRPr>
            </a:p>
          </p:txBody>
        </p:sp>
        <p:sp>
          <p:nvSpPr>
            <p:cNvPr id="18" name="Google Shape;8150;p130"/>
            <p:cNvSpPr/>
            <p:nvPr/>
          </p:nvSpPr>
          <p:spPr>
            <a:xfrm>
              <a:off x="854852" y="2901012"/>
              <a:ext cx="241022" cy="248798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8150;p130"/>
          <p:cNvSpPr/>
          <p:nvPr/>
        </p:nvSpPr>
        <p:spPr>
          <a:xfrm>
            <a:off x="854851" y="3378922"/>
            <a:ext cx="241022" cy="24879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E4E4E4"/>
          </a:solidFill>
          <a:ln w="12700">
            <a:solidFill>
              <a:srgbClr val="43434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그룹 6"/>
          <p:cNvGrpSpPr/>
          <p:nvPr/>
        </p:nvGrpSpPr>
        <p:grpSpPr>
          <a:xfrm>
            <a:off x="854851" y="3758166"/>
            <a:ext cx="8066339" cy="646331"/>
            <a:chOff x="854851" y="3651231"/>
            <a:chExt cx="8066339" cy="646331"/>
          </a:xfrm>
        </p:grpSpPr>
        <p:sp>
          <p:nvSpPr>
            <p:cNvPr id="3" name="직사각형 2"/>
            <p:cNvSpPr/>
            <p:nvPr/>
          </p:nvSpPr>
          <p:spPr>
            <a:xfrm>
              <a:off x="1095873" y="3651231"/>
              <a:ext cx="78253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 latinLnBrk="1"/>
              <a:r>
                <a:rPr lang="ko-KR" altLang="en-US" sz="180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관세국경단계에서 사회안전</a:t>
              </a:r>
              <a:r>
                <a:rPr lang="en-US" altLang="ko-KR" sz="180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80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국민건강 등을 위협하는 고위험물품을 선별</a:t>
              </a:r>
              <a:r>
                <a:rPr lang="en-US" altLang="ko-KR" sz="180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80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타겟팅</a:t>
              </a:r>
              <a:r>
                <a:rPr lang="en-US" altLang="ko-KR" sz="180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r>
                <a:rPr lang="ko-KR" altLang="en-US" sz="1800">
                  <a:solidFill>
                    <a:srgbClr val="434343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하여 선제적으로 차단하는 기능이 중요한 업무중 하나</a:t>
              </a:r>
            </a:p>
          </p:txBody>
        </p:sp>
        <p:sp>
          <p:nvSpPr>
            <p:cNvPr id="20" name="Google Shape;8150;p130"/>
            <p:cNvSpPr/>
            <p:nvPr/>
          </p:nvSpPr>
          <p:spPr>
            <a:xfrm>
              <a:off x="854851" y="3849997"/>
              <a:ext cx="241022" cy="248798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2458"/>
                  </a:moveTo>
                  <a:cubicBezTo>
                    <a:pt x="6207" y="2458"/>
                    <a:pt x="6491" y="2773"/>
                    <a:pt x="6491" y="3120"/>
                  </a:cubicBezTo>
                  <a:cubicBezTo>
                    <a:pt x="6522" y="3466"/>
                    <a:pt x="6207" y="3781"/>
                    <a:pt x="5829" y="3781"/>
                  </a:cubicBezTo>
                  <a:cubicBezTo>
                    <a:pt x="5419" y="3781"/>
                    <a:pt x="5136" y="3466"/>
                    <a:pt x="5136" y="3120"/>
                  </a:cubicBezTo>
                  <a:cubicBezTo>
                    <a:pt x="5136" y="2742"/>
                    <a:pt x="5482" y="2458"/>
                    <a:pt x="5829" y="2458"/>
                  </a:cubicBezTo>
                  <a:close/>
                  <a:moveTo>
                    <a:pt x="5860" y="4474"/>
                  </a:moveTo>
                  <a:cubicBezTo>
                    <a:pt x="6238" y="4474"/>
                    <a:pt x="6522" y="4789"/>
                    <a:pt x="6522" y="5136"/>
                  </a:cubicBezTo>
                  <a:lnTo>
                    <a:pt x="6522" y="8570"/>
                  </a:lnTo>
                  <a:cubicBezTo>
                    <a:pt x="6522" y="8948"/>
                    <a:pt x="6207" y="9232"/>
                    <a:pt x="5860" y="9232"/>
                  </a:cubicBezTo>
                  <a:cubicBezTo>
                    <a:pt x="5451" y="9232"/>
                    <a:pt x="5199" y="8917"/>
                    <a:pt x="5199" y="8570"/>
                  </a:cubicBezTo>
                  <a:lnTo>
                    <a:pt x="5199" y="5136"/>
                  </a:lnTo>
                  <a:cubicBezTo>
                    <a:pt x="5199" y="4726"/>
                    <a:pt x="5514" y="4474"/>
                    <a:pt x="5860" y="4474"/>
                  </a:cubicBezTo>
                  <a:close/>
                  <a:moveTo>
                    <a:pt x="5829" y="1"/>
                  </a:moveTo>
                  <a:cubicBezTo>
                    <a:pt x="2615" y="1"/>
                    <a:pt x="0" y="2647"/>
                    <a:pt x="0" y="5829"/>
                  </a:cubicBezTo>
                  <a:cubicBezTo>
                    <a:pt x="0" y="9043"/>
                    <a:pt x="2615" y="11657"/>
                    <a:pt x="5829" y="11657"/>
                  </a:cubicBezTo>
                  <a:cubicBezTo>
                    <a:pt x="9011" y="11657"/>
                    <a:pt x="11657" y="9043"/>
                    <a:pt x="11657" y="5829"/>
                  </a:cubicBezTo>
                  <a:cubicBezTo>
                    <a:pt x="11689" y="2647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262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>
            <a:spLocks noGrp="1"/>
          </p:cNvSpPr>
          <p:nvPr>
            <p:ph type="ctrTitle"/>
          </p:nvPr>
        </p:nvSpPr>
        <p:spPr>
          <a:xfrm flipH="1">
            <a:off x="1067400" y="9899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DEFINITION</a:t>
            </a:r>
            <a:endParaRPr/>
          </a:p>
        </p:txBody>
      </p:sp>
      <p:sp>
        <p:nvSpPr>
          <p:cNvPr id="531" name="Google Shape;531;p69"/>
          <p:cNvSpPr txBox="1">
            <a:spLocks noGrp="1"/>
          </p:cNvSpPr>
          <p:nvPr>
            <p:ph type="title" idx="2"/>
          </p:nvPr>
        </p:nvSpPr>
        <p:spPr>
          <a:xfrm flipH="1">
            <a:off x="5766675" y="13813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2" name="Google Shape;532;p69"/>
          <p:cNvSpPr txBox="1">
            <a:spLocks noGrp="1"/>
          </p:cNvSpPr>
          <p:nvPr>
            <p:ph type="subTitle" idx="1"/>
          </p:nvPr>
        </p:nvSpPr>
        <p:spPr>
          <a:xfrm>
            <a:off x="1848000" y="19337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정의 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해결 방안 제시</a:t>
            </a: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33" name="Google Shape;533;p69"/>
          <p:cNvCxnSpPr/>
          <p:nvPr/>
        </p:nvCxnSpPr>
        <p:spPr>
          <a:xfrm>
            <a:off x="6262688" y="0"/>
            <a:ext cx="0" cy="22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0030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정의</a:t>
            </a: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4" name="Google Shape;713;p78"/>
          <p:cNvSpPr txBox="1">
            <a:spLocks noGrp="1"/>
          </p:cNvSpPr>
          <p:nvPr>
            <p:ph type="ctrTitle" idx="4"/>
          </p:nvPr>
        </p:nvSpPr>
        <p:spPr>
          <a:xfrm>
            <a:off x="1506293" y="1148263"/>
            <a:ext cx="637499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 latinLnBrk="1"/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22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가지의 특징</a:t>
            </a: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사용하여 해당 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수입화물의 </a:t>
            </a:r>
            <a:r>
              <a:rPr lang="ko-KR" altLang="en-US" sz="18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우범도</a:t>
            </a:r>
            <a:r>
              <a:rPr lang="ko-KR" altLang="en-US" sz="18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예측</a:t>
            </a:r>
            <a:endParaRPr lang="ko-KR" altLang="en-US" sz="1800" b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5" name="Google Shape;8150;p130"/>
          <p:cNvSpPr/>
          <p:nvPr/>
        </p:nvSpPr>
        <p:spPr>
          <a:xfrm>
            <a:off x="1385782" y="1237614"/>
            <a:ext cx="241022" cy="24879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E4E4E4"/>
          </a:solidFill>
          <a:ln w="12700">
            <a:solidFill>
              <a:srgbClr val="43434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그룹 25"/>
          <p:cNvGrpSpPr/>
          <p:nvPr/>
        </p:nvGrpSpPr>
        <p:grpSpPr>
          <a:xfrm>
            <a:off x="551332" y="2069958"/>
            <a:ext cx="834450" cy="301218"/>
            <a:chOff x="4645541" y="1835048"/>
            <a:chExt cx="900305" cy="367474"/>
          </a:xfrm>
        </p:grpSpPr>
        <p:sp>
          <p:nvSpPr>
            <p:cNvPr id="196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97" name="Google Shape;500;p66"/>
            <p:cNvSpPr txBox="1"/>
            <p:nvPr/>
          </p:nvSpPr>
          <p:spPr>
            <a:xfrm>
              <a:off x="4645541" y="1835048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신고 번호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1539038" y="2055837"/>
            <a:ext cx="834450" cy="301218"/>
            <a:chOff x="4645541" y="1835048"/>
            <a:chExt cx="900305" cy="367474"/>
          </a:xfrm>
        </p:grpSpPr>
        <p:sp>
          <p:nvSpPr>
            <p:cNvPr id="200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01" name="Google Shape;500;p66"/>
            <p:cNvSpPr txBox="1"/>
            <p:nvPr/>
          </p:nvSpPr>
          <p:spPr>
            <a:xfrm>
              <a:off x="4645541" y="1835048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신고 일자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sp>
        <p:nvSpPr>
          <p:cNvPr id="203" name="Google Shape;494;p66"/>
          <p:cNvSpPr/>
          <p:nvPr/>
        </p:nvSpPr>
        <p:spPr>
          <a:xfrm>
            <a:off x="3107340" y="2453704"/>
            <a:ext cx="769848" cy="301218"/>
          </a:xfrm>
          <a:prstGeom prst="snip2DiagRect">
            <a:avLst>
              <a:gd name="adj1" fmla="val 0"/>
              <a:gd name="adj2" fmla="val 16667"/>
            </a:avLst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205" name="그룹 204"/>
          <p:cNvGrpSpPr/>
          <p:nvPr/>
        </p:nvGrpSpPr>
        <p:grpSpPr>
          <a:xfrm>
            <a:off x="3587719" y="2065153"/>
            <a:ext cx="834450" cy="301218"/>
            <a:chOff x="4645541" y="1835048"/>
            <a:chExt cx="900305" cy="367474"/>
          </a:xfrm>
        </p:grpSpPr>
        <p:sp>
          <p:nvSpPr>
            <p:cNvPr id="206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07" name="Google Shape;500;p66"/>
            <p:cNvSpPr txBox="1"/>
            <p:nvPr/>
          </p:nvSpPr>
          <p:spPr>
            <a:xfrm>
              <a:off x="4645541" y="1835048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신고인부호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551332" y="2529372"/>
            <a:ext cx="834450" cy="301218"/>
            <a:chOff x="4645541" y="1835048"/>
            <a:chExt cx="900305" cy="367474"/>
          </a:xfrm>
        </p:grpSpPr>
        <p:sp>
          <p:nvSpPr>
            <p:cNvPr id="209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10" name="Google Shape;500;p66"/>
            <p:cNvSpPr txBox="1"/>
            <p:nvPr/>
          </p:nvSpPr>
          <p:spPr>
            <a:xfrm>
              <a:off x="4645541" y="1835048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수입자부호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2549308" y="2492017"/>
            <a:ext cx="834450" cy="349711"/>
            <a:chOff x="4645541" y="1775889"/>
            <a:chExt cx="900305" cy="426633"/>
          </a:xfrm>
        </p:grpSpPr>
        <p:sp>
          <p:nvSpPr>
            <p:cNvPr id="212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13" name="Google Shape;500;p66"/>
            <p:cNvSpPr txBox="1"/>
            <p:nvPr/>
          </p:nvSpPr>
          <p:spPr>
            <a:xfrm>
              <a:off x="4645541" y="1775889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해외거래처부호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550705" y="2992571"/>
            <a:ext cx="834450" cy="348669"/>
            <a:chOff x="4645541" y="1777160"/>
            <a:chExt cx="900305" cy="425362"/>
          </a:xfrm>
        </p:grpSpPr>
        <p:sp>
          <p:nvSpPr>
            <p:cNvPr id="215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16" name="Google Shape;500;p66"/>
            <p:cNvSpPr txBox="1"/>
            <p:nvPr/>
          </p:nvSpPr>
          <p:spPr>
            <a:xfrm>
              <a:off x="4645541" y="1777160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특송업체</a:t>
              </a:r>
              <a:endParaRPr lang="en-US" altLang="ko-KR"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부호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sp>
        <p:nvSpPr>
          <p:cNvPr id="221" name="Google Shape;494;p66"/>
          <p:cNvSpPr/>
          <p:nvPr/>
        </p:nvSpPr>
        <p:spPr>
          <a:xfrm>
            <a:off x="3111609" y="3056237"/>
            <a:ext cx="769848" cy="301218"/>
          </a:xfrm>
          <a:prstGeom prst="snip2DiagRect">
            <a:avLst>
              <a:gd name="adj1" fmla="val 0"/>
              <a:gd name="adj2" fmla="val 16667"/>
            </a:avLst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223" name="그룹 222"/>
          <p:cNvGrpSpPr/>
          <p:nvPr/>
        </p:nvGrpSpPr>
        <p:grpSpPr>
          <a:xfrm>
            <a:off x="2569844" y="2969431"/>
            <a:ext cx="834450" cy="358394"/>
            <a:chOff x="4645541" y="1765296"/>
            <a:chExt cx="900305" cy="437226"/>
          </a:xfrm>
        </p:grpSpPr>
        <p:sp>
          <p:nvSpPr>
            <p:cNvPr id="224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25" name="Google Shape;500;p66"/>
            <p:cNvSpPr txBox="1"/>
            <p:nvPr/>
          </p:nvSpPr>
          <p:spPr>
            <a:xfrm>
              <a:off x="4645541" y="1765296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수입거래 구분 코드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26" name="그룹 225"/>
          <p:cNvGrpSpPr/>
          <p:nvPr/>
        </p:nvGrpSpPr>
        <p:grpSpPr>
          <a:xfrm>
            <a:off x="3607721" y="2992746"/>
            <a:ext cx="834450" cy="353165"/>
            <a:chOff x="4645541" y="1771675"/>
            <a:chExt cx="900305" cy="430847"/>
          </a:xfrm>
        </p:grpSpPr>
        <p:sp>
          <p:nvSpPr>
            <p:cNvPr id="227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28" name="Google Shape;500;p66"/>
            <p:cNvSpPr txBox="1"/>
            <p:nvPr/>
          </p:nvSpPr>
          <p:spPr>
            <a:xfrm>
              <a:off x="4645541" y="1771675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수입종류 코드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00770" y="2483522"/>
            <a:ext cx="834450" cy="358395"/>
            <a:chOff x="4645541" y="1765295"/>
            <a:chExt cx="900305" cy="437227"/>
          </a:xfrm>
        </p:grpSpPr>
        <p:sp>
          <p:nvSpPr>
            <p:cNvPr id="230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31" name="Google Shape;500;p66"/>
            <p:cNvSpPr txBox="1"/>
            <p:nvPr/>
          </p:nvSpPr>
          <p:spPr>
            <a:xfrm>
              <a:off x="4645541" y="1765295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징수형태 코드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559955" y="3509274"/>
            <a:ext cx="834450" cy="301218"/>
            <a:chOff x="4645541" y="1835048"/>
            <a:chExt cx="900305" cy="367474"/>
          </a:xfrm>
        </p:grpSpPr>
        <p:sp>
          <p:nvSpPr>
            <p:cNvPr id="233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34" name="Google Shape;500;p66"/>
            <p:cNvSpPr txBox="1"/>
            <p:nvPr/>
          </p:nvSpPr>
          <p:spPr>
            <a:xfrm>
              <a:off x="4645541" y="1835048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신고 중량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35" name="그룹 234"/>
          <p:cNvGrpSpPr/>
          <p:nvPr/>
        </p:nvGrpSpPr>
        <p:grpSpPr>
          <a:xfrm>
            <a:off x="1580579" y="3432622"/>
            <a:ext cx="834450" cy="359255"/>
            <a:chOff x="4645541" y="1764246"/>
            <a:chExt cx="900305" cy="438276"/>
          </a:xfrm>
        </p:grpSpPr>
        <p:sp>
          <p:nvSpPr>
            <p:cNvPr id="236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37" name="Google Shape;500;p66"/>
            <p:cNvSpPr txBox="1"/>
            <p:nvPr/>
          </p:nvSpPr>
          <p:spPr>
            <a:xfrm>
              <a:off x="4645541" y="1764246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과세가격 원화금액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38" name="그룹 237"/>
          <p:cNvGrpSpPr/>
          <p:nvPr/>
        </p:nvGrpSpPr>
        <p:grpSpPr>
          <a:xfrm>
            <a:off x="2569844" y="3449525"/>
            <a:ext cx="834450" cy="353165"/>
            <a:chOff x="4645541" y="1771675"/>
            <a:chExt cx="900305" cy="430847"/>
          </a:xfrm>
        </p:grpSpPr>
        <p:sp>
          <p:nvSpPr>
            <p:cNvPr id="239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40" name="Google Shape;500;p66"/>
            <p:cNvSpPr txBox="1"/>
            <p:nvPr/>
          </p:nvSpPr>
          <p:spPr>
            <a:xfrm>
              <a:off x="4645541" y="1771675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운송수단 유형코드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3614891" y="3457327"/>
            <a:ext cx="834450" cy="353165"/>
            <a:chOff x="4645541" y="1771675"/>
            <a:chExt cx="900305" cy="430847"/>
          </a:xfrm>
        </p:grpSpPr>
        <p:sp>
          <p:nvSpPr>
            <p:cNvPr id="242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43" name="Google Shape;500;p66"/>
            <p:cNvSpPr txBox="1"/>
            <p:nvPr/>
          </p:nvSpPr>
          <p:spPr>
            <a:xfrm>
              <a:off x="4645541" y="1771675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반입보세 구역부호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44" name="그룹 243"/>
          <p:cNvGrpSpPr/>
          <p:nvPr/>
        </p:nvGrpSpPr>
        <p:grpSpPr>
          <a:xfrm>
            <a:off x="2541430" y="4440349"/>
            <a:ext cx="834450" cy="353165"/>
            <a:chOff x="4645541" y="1771675"/>
            <a:chExt cx="900305" cy="430847"/>
          </a:xfrm>
        </p:grpSpPr>
        <p:sp>
          <p:nvSpPr>
            <p:cNvPr id="245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46" name="Google Shape;500;p66"/>
            <p:cNvSpPr txBox="1"/>
            <p:nvPr/>
          </p:nvSpPr>
          <p:spPr>
            <a:xfrm>
              <a:off x="4645541" y="1771675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HS10 </a:t>
              </a: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단위부호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47" name="그룹 246"/>
          <p:cNvGrpSpPr/>
          <p:nvPr/>
        </p:nvGrpSpPr>
        <p:grpSpPr>
          <a:xfrm>
            <a:off x="1549325" y="4421246"/>
            <a:ext cx="834450" cy="345239"/>
            <a:chOff x="4645541" y="1781344"/>
            <a:chExt cx="900305" cy="421178"/>
          </a:xfrm>
        </p:grpSpPr>
        <p:sp>
          <p:nvSpPr>
            <p:cNvPr id="248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49" name="Google Shape;500;p66"/>
            <p:cNvSpPr txBox="1"/>
            <p:nvPr/>
          </p:nvSpPr>
          <p:spPr>
            <a:xfrm>
              <a:off x="4645541" y="1781344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적출국가</a:t>
              </a:r>
              <a:endParaRPr lang="en-US" altLang="ko-KR"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코드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2549308" y="3964622"/>
            <a:ext cx="834450" cy="349468"/>
            <a:chOff x="4645541" y="1776185"/>
            <a:chExt cx="900305" cy="426337"/>
          </a:xfrm>
        </p:grpSpPr>
        <p:sp>
          <p:nvSpPr>
            <p:cNvPr id="251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52" name="Google Shape;500;p66"/>
            <p:cNvSpPr txBox="1"/>
            <p:nvPr/>
          </p:nvSpPr>
          <p:spPr>
            <a:xfrm>
              <a:off x="4645541" y="1776185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관세율</a:t>
              </a:r>
              <a:endParaRPr lang="en-US" altLang="ko-KR"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 구분 코드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53" name="그룹 252"/>
          <p:cNvGrpSpPr/>
          <p:nvPr/>
        </p:nvGrpSpPr>
        <p:grpSpPr>
          <a:xfrm>
            <a:off x="3607013" y="4010126"/>
            <a:ext cx="834450" cy="301218"/>
            <a:chOff x="4645541" y="1835048"/>
            <a:chExt cx="900305" cy="367474"/>
          </a:xfrm>
        </p:grpSpPr>
        <p:sp>
          <p:nvSpPr>
            <p:cNvPr id="254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55" name="Google Shape;500;p66"/>
            <p:cNvSpPr txBox="1"/>
            <p:nvPr/>
          </p:nvSpPr>
          <p:spPr>
            <a:xfrm>
              <a:off x="4645541" y="1835048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관세율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56" name="그룹 255"/>
          <p:cNvGrpSpPr/>
          <p:nvPr/>
        </p:nvGrpSpPr>
        <p:grpSpPr>
          <a:xfrm>
            <a:off x="575128" y="3921212"/>
            <a:ext cx="834450" cy="349469"/>
            <a:chOff x="4654893" y="1776184"/>
            <a:chExt cx="900305" cy="426338"/>
          </a:xfrm>
        </p:grpSpPr>
        <p:sp>
          <p:nvSpPr>
            <p:cNvPr id="257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258" name="Google Shape;500;p66"/>
            <p:cNvSpPr txBox="1"/>
            <p:nvPr/>
          </p:nvSpPr>
          <p:spPr>
            <a:xfrm>
              <a:off x="4654893" y="1776184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검사결과</a:t>
              </a:r>
              <a:endParaRPr lang="en-US" altLang="ko-KR"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코드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259" name="그룹 258"/>
          <p:cNvGrpSpPr/>
          <p:nvPr/>
        </p:nvGrpSpPr>
        <p:grpSpPr>
          <a:xfrm>
            <a:off x="6785767" y="2954652"/>
            <a:ext cx="1150937" cy="446642"/>
            <a:chOff x="4645541" y="1835048"/>
            <a:chExt cx="900305" cy="367474"/>
          </a:xfrm>
        </p:grpSpPr>
        <p:sp>
          <p:nvSpPr>
            <p:cNvPr id="260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E4E4E4"/>
                </a:solidFill>
              </a:endParaRPr>
            </a:p>
          </p:txBody>
        </p:sp>
        <p:sp>
          <p:nvSpPr>
            <p:cNvPr id="261" name="Google Shape;500;p66"/>
            <p:cNvSpPr txBox="1"/>
            <p:nvPr/>
          </p:nvSpPr>
          <p:spPr>
            <a:xfrm>
              <a:off x="4645541" y="1835048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1600" b="1">
                  <a:solidFill>
                    <a:srgbClr val="E4E4E4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우범여부</a:t>
              </a:r>
              <a:endParaRPr sz="1600" b="1">
                <a:solidFill>
                  <a:srgbClr val="E4E4E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2551167" y="1998662"/>
            <a:ext cx="834450" cy="358393"/>
            <a:chOff x="4645541" y="1765297"/>
            <a:chExt cx="900305" cy="437225"/>
          </a:xfrm>
        </p:grpSpPr>
        <p:sp>
          <p:nvSpPr>
            <p:cNvPr id="69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70" name="Google Shape;500;p66"/>
            <p:cNvSpPr txBox="1"/>
            <p:nvPr/>
          </p:nvSpPr>
          <p:spPr>
            <a:xfrm>
              <a:off x="4645541" y="1765297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통관지 세관부호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558198" y="2477425"/>
            <a:ext cx="834450" cy="358393"/>
            <a:chOff x="4645541" y="1765297"/>
            <a:chExt cx="900305" cy="437225"/>
          </a:xfrm>
        </p:grpSpPr>
        <p:sp>
          <p:nvSpPr>
            <p:cNvPr id="72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73" name="Google Shape;500;p66"/>
            <p:cNvSpPr txBox="1"/>
            <p:nvPr/>
          </p:nvSpPr>
          <p:spPr>
            <a:xfrm>
              <a:off x="4645541" y="1765297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수입통관</a:t>
              </a:r>
              <a:endParaRPr lang="en-US" altLang="ko-KR"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계획 코드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575461" y="2986326"/>
            <a:ext cx="834450" cy="358393"/>
            <a:chOff x="4645541" y="1765297"/>
            <a:chExt cx="900305" cy="437225"/>
          </a:xfrm>
        </p:grpSpPr>
        <p:sp>
          <p:nvSpPr>
            <p:cNvPr id="75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76" name="Google Shape;500;p66"/>
            <p:cNvSpPr txBox="1"/>
            <p:nvPr/>
          </p:nvSpPr>
          <p:spPr>
            <a:xfrm>
              <a:off x="4645541" y="1765297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수입신고 구분 코드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557203" y="3940324"/>
            <a:ext cx="834450" cy="349468"/>
            <a:chOff x="4645541" y="1776185"/>
            <a:chExt cx="900305" cy="426337"/>
          </a:xfrm>
        </p:grpSpPr>
        <p:sp>
          <p:nvSpPr>
            <p:cNvPr id="81" name="Google Shape;494;p66"/>
            <p:cNvSpPr/>
            <p:nvPr/>
          </p:nvSpPr>
          <p:spPr>
            <a:xfrm>
              <a:off x="4671892" y="1835048"/>
              <a:ext cx="830605" cy="367474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82" name="Google Shape;500;p66"/>
            <p:cNvSpPr txBox="1"/>
            <p:nvPr/>
          </p:nvSpPr>
          <p:spPr>
            <a:xfrm>
              <a:off x="4645541" y="1776185"/>
              <a:ext cx="900305" cy="31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Arial"/>
                <a:buNone/>
              </a:pPr>
              <a:r>
                <a:rPr lang="ko-KR" altLang="en-US" sz="800">
                  <a:solidFill>
                    <a:schemeClr val="l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Roboto Condensed Light"/>
                </a:rPr>
                <a:t>원산지 국가코드</a:t>
              </a:r>
              <a:endParaRPr sz="80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Condensed Light"/>
              </a:endParaRPr>
            </a:p>
          </p:txBody>
        </p:sp>
      </p:grpSp>
      <p:sp>
        <p:nvSpPr>
          <p:cNvPr id="2" name="톱니 모양의 오른쪽 화살표 1"/>
          <p:cNvSpPr/>
          <p:nvPr/>
        </p:nvSpPr>
        <p:spPr>
          <a:xfrm>
            <a:off x="5016181" y="2934870"/>
            <a:ext cx="1309255" cy="543952"/>
          </a:xfrm>
          <a:prstGeom prst="notch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8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해결 방안 제시</a:t>
            </a: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4" name="Google Shape;713;p78"/>
          <p:cNvSpPr txBox="1">
            <a:spLocks noGrp="1"/>
          </p:cNvSpPr>
          <p:nvPr>
            <p:ph type="ctrTitle" idx="4"/>
          </p:nvPr>
        </p:nvSpPr>
        <p:spPr>
          <a:xfrm>
            <a:off x="1517273" y="1277413"/>
            <a:ext cx="613141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 latinLnBrk="1"/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</a:t>
            </a:r>
            <a:r>
              <a:rPr lang="ko-KR" altLang="en-US" sz="18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활용한 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 모델 개발</a:t>
            </a:r>
          </a:p>
        </p:txBody>
      </p:sp>
      <p:sp>
        <p:nvSpPr>
          <p:cNvPr id="65" name="Google Shape;8150;p130"/>
          <p:cNvSpPr/>
          <p:nvPr/>
        </p:nvSpPr>
        <p:spPr>
          <a:xfrm>
            <a:off x="2954439" y="1366764"/>
            <a:ext cx="241022" cy="24879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E4E4E4"/>
          </a:solidFill>
          <a:ln w="12700">
            <a:solidFill>
              <a:srgbClr val="43434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509;p67"/>
          <p:cNvPicPr preferRelativeResize="0"/>
          <p:nvPr/>
        </p:nvPicPr>
        <p:blipFill rotWithShape="1">
          <a:blip r:embed="rId3">
            <a:alphaModFix amt="54000"/>
          </a:blip>
          <a:srcRect l="23879" r="6926"/>
          <a:stretch/>
        </p:blipFill>
        <p:spPr>
          <a:xfrm>
            <a:off x="3129054" y="1899138"/>
            <a:ext cx="2885893" cy="2549917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058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2"/>
          <p:cNvSpPr txBox="1">
            <a:spLocks noGrp="1"/>
          </p:cNvSpPr>
          <p:nvPr>
            <p:ph type="ctrTitle"/>
          </p:nvPr>
        </p:nvSpPr>
        <p:spPr>
          <a:xfrm flipH="1">
            <a:off x="1067400" y="26663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EXPLANATION</a:t>
            </a:r>
            <a:endParaRPr/>
          </a:p>
        </p:txBody>
      </p:sp>
      <p:sp>
        <p:nvSpPr>
          <p:cNvPr id="842" name="Google Shape;842;p82"/>
          <p:cNvSpPr txBox="1">
            <a:spLocks noGrp="1"/>
          </p:cNvSpPr>
          <p:nvPr>
            <p:ph type="title" idx="2"/>
          </p:nvPr>
        </p:nvSpPr>
        <p:spPr>
          <a:xfrm flipH="1">
            <a:off x="5766675" y="30577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3" name="Google Shape;843;p82"/>
          <p:cNvSpPr txBox="1">
            <a:spLocks noGrp="1"/>
          </p:cNvSpPr>
          <p:nvPr>
            <p:ph type="subTitle" idx="1"/>
          </p:nvPr>
        </p:nvSpPr>
        <p:spPr>
          <a:xfrm>
            <a:off x="1848000" y="36101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소개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전처리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844" name="Google Shape;844;p82"/>
          <p:cNvCxnSpPr/>
          <p:nvPr/>
        </p:nvCxnSpPr>
        <p:spPr>
          <a:xfrm>
            <a:off x="6262688" y="2914650"/>
            <a:ext cx="0" cy="22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82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1454</Words>
  <Application>Microsoft Macintosh PowerPoint</Application>
  <PresentationFormat>화면 슬라이드 쇼(16:9)</PresentationFormat>
  <Paragraphs>335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Exo 2</vt:lpstr>
      <vt:lpstr>Symbol</vt:lpstr>
      <vt:lpstr>Fira Sans Extra Condensed Medium</vt:lpstr>
      <vt:lpstr>Roboto Condensed Light</vt:lpstr>
      <vt:lpstr>함초롬돋움</vt:lpstr>
      <vt:lpstr>Arial</vt:lpstr>
      <vt:lpstr>Tech Newsletter XL by Slidesgo</vt:lpstr>
      <vt:lpstr>DATA SCIENCE MINI PROJECT</vt:lpstr>
      <vt:lpstr>TABLE OF CONTENTS</vt:lpstr>
      <vt:lpstr>INTRODUCTION</vt:lpstr>
      <vt:lpstr>프로젝트 주제</vt:lpstr>
      <vt:lpstr>프로젝트 배경 및 목적</vt:lpstr>
      <vt:lpstr>PROBLEM DEFINITION</vt:lpstr>
      <vt:lpstr>문제 정의</vt:lpstr>
      <vt:lpstr>해결 방안 제시</vt:lpstr>
      <vt:lpstr>DATA EXPLANATION</vt:lpstr>
      <vt:lpstr>데이터 소개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MODELING METHOD</vt:lpstr>
      <vt:lpstr>Ensemble – Bagging / Boosting</vt:lpstr>
      <vt:lpstr>최종선택 XGBOOST </vt:lpstr>
      <vt:lpstr>XGBOOST </vt:lpstr>
      <vt:lpstr>CLASS IMBALANCE HANDLING</vt:lpstr>
      <vt:lpstr>SMOTEENN ( SMOTE + ENN )</vt:lpstr>
      <vt:lpstr>Sampling 방법에 따른 성능 지표</vt:lpstr>
      <vt:lpstr>MODEL ASESSMENT</vt:lpstr>
      <vt:lpstr>중점적으로 본 성능 지표 </vt:lpstr>
      <vt:lpstr>모델 성능 평가 방법 : K-fold Cross Validation</vt:lpstr>
      <vt:lpstr>전체 프로세스 – 데이터 전처리</vt:lpstr>
      <vt:lpstr>전체 프로세스 – 사용할 모델 설정</vt:lpstr>
      <vt:lpstr>전체 프로세스 – k번 교차 검증</vt:lpstr>
      <vt:lpstr>전체 프로세스 – k번 교차 검증</vt:lpstr>
      <vt:lpstr>CONCLUSION</vt:lpstr>
      <vt:lpstr>프로젝트 결과</vt:lpstr>
      <vt:lpstr>결론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lastModifiedBy>Bae Sumin</cp:lastModifiedBy>
  <cp:revision>122</cp:revision>
  <dcterms:modified xsi:type="dcterms:W3CDTF">2021-05-23T12:43:20Z</dcterms:modified>
</cp:coreProperties>
</file>